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media/image11.jpg" ContentType="image/jpg"/>
  <Override PartName="/ppt/notesSlides/notesSlide4.xml" ContentType="application/vnd.openxmlformats-officedocument.presentationml.notesSlide+xml"/>
  <Override PartName="/ppt/media/image12.jpg" ContentType="image/jpg"/>
  <Override PartName="/ppt/media/image13.jpg" ContentType="image/jpg"/>
  <Override PartName="/ppt/media/image14.jpg" ContentType="image/jpg"/>
  <Override PartName="/ppt/media/image15.jpg" ContentType="image/jpg"/>
  <Override PartName="/ppt/media/image17.jpg" ContentType="image/jpg"/>
  <Override PartName="/ppt/notesSlides/notesSlide5.xml" ContentType="application/vnd.openxmlformats-officedocument.presentationml.notesSlide+xml"/>
  <Override PartName="/ppt/notesSlides/notesSlide6.xml" ContentType="application/vnd.openxmlformats-officedocument.presentationml.notesSlide+xml"/>
  <Override PartName="/ppt/media/image38.jpg" ContentType="image/jpg"/>
  <Override PartName="/ppt/media/image39.jpg" ContentType="image/jpg"/>
  <Override PartName="/ppt/media/image40.jpg" ContentType="image/jpg"/>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media/image46.jpg" ContentType="image/jpg"/>
  <Override PartName="/ppt/media/image51.jpg" ContentType="image/jp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1"/>
  </p:notesMasterIdLst>
  <p:handoutMasterIdLst>
    <p:handoutMasterId r:id="rId42"/>
  </p:handoutMasterIdLst>
  <p:sldIdLst>
    <p:sldId id="567" r:id="rId2"/>
    <p:sldId id="589" r:id="rId3"/>
    <p:sldId id="590" r:id="rId4"/>
    <p:sldId id="636" r:id="rId5"/>
    <p:sldId id="659" r:id="rId6"/>
    <p:sldId id="663" r:id="rId7"/>
    <p:sldId id="591" r:id="rId8"/>
    <p:sldId id="613" r:id="rId9"/>
    <p:sldId id="617" r:id="rId10"/>
    <p:sldId id="634" r:id="rId11"/>
    <p:sldId id="261" r:id="rId12"/>
    <p:sldId id="262" r:id="rId13"/>
    <p:sldId id="621" r:id="rId14"/>
    <p:sldId id="620" r:id="rId15"/>
    <p:sldId id="625" r:id="rId16"/>
    <p:sldId id="615" r:id="rId17"/>
    <p:sldId id="624" r:id="rId18"/>
    <p:sldId id="667" r:id="rId19"/>
    <p:sldId id="275" r:id="rId20"/>
    <p:sldId id="276" r:id="rId21"/>
    <p:sldId id="665" r:id="rId22"/>
    <p:sldId id="632" r:id="rId23"/>
    <p:sldId id="666" r:id="rId24"/>
    <p:sldId id="278" r:id="rId25"/>
    <p:sldId id="279" r:id="rId26"/>
    <p:sldId id="631" r:id="rId27"/>
    <p:sldId id="282" r:id="rId28"/>
    <p:sldId id="284" r:id="rId29"/>
    <p:sldId id="664" r:id="rId30"/>
    <p:sldId id="668" r:id="rId31"/>
    <p:sldId id="669" r:id="rId32"/>
    <p:sldId id="670" r:id="rId33"/>
    <p:sldId id="629" r:id="rId34"/>
    <p:sldId id="333" r:id="rId35"/>
    <p:sldId id="334" r:id="rId36"/>
    <p:sldId id="671" r:id="rId37"/>
    <p:sldId id="637" r:id="rId38"/>
    <p:sldId id="337" r:id="rId39"/>
    <p:sldId id="341" r:id="rId4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avid A. Beck" initials="DAB" lastIdx="1" clrIdx="0"/>
  <p:cmAuthor id="2" name="David A. Beck" initials="DAB [2]" lastIdx="1" clrIdx="1"/>
  <p:cmAuthor id="3" name="David A. Beck" initials="DAB [2] [2]" lastIdx="1" clrIdx="2"/>
  <p:cmAuthor id="4" name="David A. Beck" initials="DAB [3]" lastIdx="1"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02FA0"/>
    <a:srgbClr val="FFC100"/>
    <a:srgbClr val="FF9300"/>
    <a:srgbClr val="212121"/>
    <a:srgbClr val="D5FC79"/>
    <a:srgbClr val="6E43CE"/>
    <a:srgbClr val="FFFFFF"/>
    <a:srgbClr val="0096FF"/>
    <a:srgbClr val="9E843B"/>
    <a:srgbClr val="DDB852"/>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454" autoAdjust="0"/>
    <p:restoredTop sz="82978" autoAdjust="0"/>
  </p:normalViewPr>
  <p:slideViewPr>
    <p:cSldViewPr snapToGrid="0" snapToObjects="1">
      <p:cViewPr varScale="1">
        <p:scale>
          <a:sx n="172" d="100"/>
          <a:sy n="172" d="100"/>
        </p:scale>
        <p:origin x="3024" y="20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handoutMaster" Target="handoutMasters/handoutMaster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commentAuthors" Target="commentAuthor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227DD7B-2448-2541-AAB9-DBC91E31B327}" type="datetimeFigureOut">
              <a:rPr lang="en-US" smtClean="0"/>
              <a:t>1/2/23</a:t>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C8E3131-3C16-194D-BD5A-6951E85A0BC3}" type="slidenum">
              <a:rPr lang="en-US" smtClean="0"/>
              <a:t>‹#›</a:t>
            </a:fld>
            <a:endParaRPr lang="en-US" dirty="0"/>
          </a:p>
        </p:txBody>
      </p:sp>
    </p:spTree>
    <p:extLst>
      <p:ext uri="{BB962C8B-B14F-4D97-AF65-F5344CB8AC3E}">
        <p14:creationId xmlns:p14="http://schemas.microsoft.com/office/powerpoint/2010/main" val="8399050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8F62E20-B1AA-3442-B8F1-F4A56998389D}" type="datetimeFigureOut">
              <a:rPr lang="en-US" smtClean="0"/>
              <a:t>1/2/23</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0C4E4C1-AC8F-D74E-8D15-CAC414F5A92D}" type="slidenum">
              <a:rPr lang="en-US" smtClean="0"/>
              <a:t>‹#›</a:t>
            </a:fld>
            <a:endParaRPr lang="en-US" dirty="0"/>
          </a:p>
        </p:txBody>
      </p:sp>
    </p:spTree>
    <p:extLst>
      <p:ext uri="{BB962C8B-B14F-4D97-AF65-F5344CB8AC3E}">
        <p14:creationId xmlns:p14="http://schemas.microsoft.com/office/powerpoint/2010/main" val="717042424"/>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8" Type="http://schemas.openxmlformats.org/officeDocument/2006/relationships/hyperlink" Target="https://en.wikipedia.org/wiki/Computer#cite_note-FOOTNOTEEvans201839-38" TargetMode="External"/><Relationship Id="rId3" Type="http://schemas.openxmlformats.org/officeDocument/2006/relationships/hyperlink" Target="https://en.wikipedia.org/wiki/Microsecond" TargetMode="External"/><Relationship Id="rId7" Type="http://schemas.openxmlformats.org/officeDocument/2006/relationships/hyperlink" Target="https://en.wikipedia.org/wiki/Stored_program" TargetMode="External"/><Relationship Id="rId12" Type="http://schemas.openxmlformats.org/officeDocument/2006/relationships/hyperlink" Target="https://en.wikipedia.org/wiki/Computer#cite_note-Eniac-40" TargetMode="External"/><Relationship Id="rId2" Type="http://schemas.openxmlformats.org/officeDocument/2006/relationships/slide" Target="../slides/slide16.xml"/><Relationship Id="rId1" Type="http://schemas.openxmlformats.org/officeDocument/2006/relationships/notesMaster" Target="../notesMasters/notesMaster1.xml"/><Relationship Id="rId6" Type="http://schemas.openxmlformats.org/officeDocument/2006/relationships/hyperlink" Target="https://en.wikipedia.org/wiki/Turing-complete" TargetMode="External"/><Relationship Id="rId11" Type="http://schemas.openxmlformats.org/officeDocument/2006/relationships/hyperlink" Target="https://en.wikipedia.org/wiki/J._Presper_Eckert" TargetMode="External"/><Relationship Id="rId5" Type="http://schemas.openxmlformats.org/officeDocument/2006/relationships/hyperlink" Target="https://en.wikipedia.org/wiki/Computer#cite_note-37" TargetMode="External"/><Relationship Id="rId10" Type="http://schemas.openxmlformats.org/officeDocument/2006/relationships/hyperlink" Target="https://en.wikipedia.org/wiki/John_Mauchly" TargetMode="External"/><Relationship Id="rId4" Type="http://schemas.openxmlformats.org/officeDocument/2006/relationships/hyperlink" Target="https://en.wikipedia.org/wiki/ENIAC" TargetMode="External"/><Relationship Id="rId9" Type="http://schemas.openxmlformats.org/officeDocument/2006/relationships/hyperlink" Target="https://en.wikipedia.org/wiki/Computer#cite_note-FOOTNOTELight1999459-39"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Update from last year: </a:t>
            </a:r>
          </a:p>
          <a:p>
            <a:pPr marL="171450" indent="-171450">
              <a:buFontTx/>
              <a:buChar char="-"/>
            </a:pPr>
            <a:r>
              <a:rPr lang="en-US" dirty="0"/>
              <a:t>slight rearranging of DS problem statement, now: advancements that allow DS, problem of memory and time, broad statement regarding this class (we will show you methods to extract information from data, and operating in the constraints of computational power). Removed redundant slides with somewhat unrelatable big numbers</a:t>
            </a:r>
          </a:p>
          <a:p>
            <a:pPr marL="171450" indent="-171450">
              <a:buFontTx/>
              <a:buChar char="-"/>
            </a:pPr>
            <a:r>
              <a:rPr lang="en-US" dirty="0"/>
              <a:t>Added slide on intersection between physical sciences and DS as a motivator – it takes both skillsets to do this well</a:t>
            </a:r>
          </a:p>
          <a:p>
            <a:pPr marL="171450" indent="-171450">
              <a:buFontTx/>
              <a:buChar char="-"/>
            </a:pPr>
            <a:r>
              <a:rPr lang="en-US" dirty="0"/>
              <a:t>Slides on data management and visualization about the same, minor updates</a:t>
            </a:r>
          </a:p>
          <a:p>
            <a:pPr marL="171450" indent="-171450">
              <a:buFontTx/>
              <a:buChar char="-"/>
            </a:pPr>
            <a:r>
              <a:rPr lang="en-US" dirty="0"/>
              <a:t>Removed all but highest level ML content – not worth talking about overfitting and test sets yet. Just basic what is Supervised and unsupervised and an example of each</a:t>
            </a:r>
          </a:p>
          <a:p>
            <a:pPr marL="171450" indent="-171450">
              <a:buFontTx/>
              <a:buChar char="-"/>
            </a:pPr>
            <a:r>
              <a:rPr lang="en-US" dirty="0"/>
              <a:t>Added introduction to each toy dataset that will be used for the </a:t>
            </a:r>
            <a:r>
              <a:rPr lang="en-US"/>
              <a:t>whole class</a:t>
            </a:r>
            <a:endParaRPr lang="en-US" dirty="0"/>
          </a:p>
        </p:txBody>
      </p:sp>
      <p:sp>
        <p:nvSpPr>
          <p:cNvPr id="4" name="Slide Number Placeholder 3"/>
          <p:cNvSpPr>
            <a:spLocks noGrp="1"/>
          </p:cNvSpPr>
          <p:nvPr>
            <p:ph type="sldNum" sz="quarter" idx="10"/>
          </p:nvPr>
        </p:nvSpPr>
        <p:spPr/>
        <p:txBody>
          <a:bodyPr/>
          <a:lstStyle/>
          <a:p>
            <a:fld id="{90C4E4C1-AC8F-D74E-8D15-CAC414F5A92D}" type="slidenum">
              <a:rPr lang="en-US" smtClean="0"/>
              <a:t>1</a:t>
            </a:fld>
            <a:endParaRPr lang="en-US"/>
          </a:p>
        </p:txBody>
      </p:sp>
    </p:spTree>
    <p:extLst>
      <p:ext uri="{BB962C8B-B14F-4D97-AF65-F5344CB8AC3E}">
        <p14:creationId xmlns:p14="http://schemas.microsoft.com/office/powerpoint/2010/main" val="16749219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0C4E4C1-AC8F-D74E-8D15-CAC414F5A92D}" type="slidenum">
              <a:rPr lang="en-US" smtClean="0"/>
              <a:t>31</a:t>
            </a:fld>
            <a:endParaRPr lang="en-US" dirty="0"/>
          </a:p>
        </p:txBody>
      </p:sp>
    </p:spTree>
    <p:extLst>
      <p:ext uri="{BB962C8B-B14F-4D97-AF65-F5344CB8AC3E}">
        <p14:creationId xmlns:p14="http://schemas.microsoft.com/office/powerpoint/2010/main" val="27235186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0C4E4C1-AC8F-D74E-8D15-CAC414F5A92D}" type="slidenum">
              <a:rPr lang="en-US" smtClean="0"/>
              <a:t>32</a:t>
            </a:fld>
            <a:endParaRPr lang="en-US" dirty="0"/>
          </a:p>
        </p:txBody>
      </p:sp>
    </p:spTree>
    <p:extLst>
      <p:ext uri="{BB962C8B-B14F-4D97-AF65-F5344CB8AC3E}">
        <p14:creationId xmlns:p14="http://schemas.microsoft.com/office/powerpoint/2010/main" val="17005060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0C4E4C1-AC8F-D74E-8D15-CAC414F5A92D}" type="slidenum">
              <a:rPr lang="en-US" smtClean="0"/>
              <a:t>2</a:t>
            </a:fld>
            <a:endParaRPr lang="en-US"/>
          </a:p>
        </p:txBody>
      </p:sp>
    </p:spTree>
    <p:extLst>
      <p:ext uri="{BB962C8B-B14F-4D97-AF65-F5344CB8AC3E}">
        <p14:creationId xmlns:p14="http://schemas.microsoft.com/office/powerpoint/2010/main" val="16002771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0C4E4C1-AC8F-D74E-8D15-CAC414F5A92D}" type="slidenum">
              <a:rPr lang="en-US" smtClean="0"/>
              <a:t>11</a:t>
            </a:fld>
            <a:endParaRPr lang="en-US"/>
          </a:p>
        </p:txBody>
      </p:sp>
    </p:spTree>
    <p:extLst>
      <p:ext uri="{BB962C8B-B14F-4D97-AF65-F5344CB8AC3E}">
        <p14:creationId xmlns:p14="http://schemas.microsoft.com/office/powerpoint/2010/main" val="324868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0C4E4C1-AC8F-D74E-8D15-CAC414F5A92D}" type="slidenum">
              <a:rPr lang="en-US" smtClean="0"/>
              <a:t>12</a:t>
            </a:fld>
            <a:endParaRPr lang="en-US"/>
          </a:p>
        </p:txBody>
      </p:sp>
    </p:spTree>
    <p:extLst>
      <p:ext uri="{BB962C8B-B14F-4D97-AF65-F5344CB8AC3E}">
        <p14:creationId xmlns:p14="http://schemas.microsoft.com/office/powerpoint/2010/main" val="23768466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0C4E4C1-AC8F-D74E-8D15-CAC414F5A92D}" type="slidenum">
              <a:rPr lang="en-US" smtClean="0"/>
              <a:t>15</a:t>
            </a:fld>
            <a:endParaRPr lang="en-US" dirty="0"/>
          </a:p>
        </p:txBody>
      </p:sp>
    </p:spTree>
    <p:extLst>
      <p:ext uri="{BB962C8B-B14F-4D97-AF65-F5344CB8AC3E}">
        <p14:creationId xmlns:p14="http://schemas.microsoft.com/office/powerpoint/2010/main" val="37229516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RAM 1963</a:t>
            </a:r>
          </a:p>
          <a:p>
            <a:r>
              <a:rPr lang="en-US" dirty="0"/>
              <a:t>The basic machine cycle was 200 </a:t>
            </a:r>
            <a:r>
              <a:rPr lang="en-US" dirty="0">
                <a:hlinkClick r:id="rId3" tooltip="Microsecond"/>
              </a:rPr>
              <a:t>microseconds</a:t>
            </a:r>
            <a:r>
              <a:rPr lang="en-US" dirty="0"/>
              <a:t> (20 cycles of the 100 kHz clock in the cycling unit), or 5,000 cycles per second for operations on the 10-digit numbers. In one of these cycles, ENIAC could write a number to a register, read a number from a register, or add/subtract two numbers. </a:t>
            </a:r>
          </a:p>
          <a:p>
            <a:r>
              <a:rPr lang="en-US" dirty="0"/>
              <a:t>The </a:t>
            </a:r>
            <a:r>
              <a:rPr lang="en-US" dirty="0">
                <a:hlinkClick r:id="rId4" tooltip="ENIAC"/>
              </a:rPr>
              <a:t>ENIAC</a:t>
            </a:r>
            <a:r>
              <a:rPr lang="en-US" baseline="30000" dirty="0">
                <a:hlinkClick r:id="rId5"/>
              </a:rPr>
              <a:t>[37]</a:t>
            </a:r>
            <a:r>
              <a:rPr lang="en-US" dirty="0"/>
              <a:t> (Electronic Numerical Integrator and Computer) was the first electronic programmable computer built in the U.S. Although the ENIAC was similar to the Colossus, it was much faster, more flexible, and it was </a:t>
            </a:r>
            <a:r>
              <a:rPr lang="en-US" dirty="0">
                <a:hlinkClick r:id="rId6"/>
              </a:rPr>
              <a:t>Turing-complete</a:t>
            </a:r>
            <a:r>
              <a:rPr lang="en-US" dirty="0"/>
              <a:t>. Like the Colossus, a "program" on the ENIAC was defined by the states of its patch cables and switches, a far cry from the </a:t>
            </a:r>
            <a:r>
              <a:rPr lang="en-US" dirty="0">
                <a:hlinkClick r:id="rId7" tooltip="Stored program"/>
              </a:rPr>
              <a:t>stored program</a:t>
            </a:r>
            <a:r>
              <a:rPr lang="en-US" dirty="0"/>
              <a:t> electronic machines that came later. Once a program was written, it had to be mechanically set into the machine with manual resetting of plugs and switches. The programmers of the ENIAC were six women, often known collectively as the "ENIAC girls".</a:t>
            </a:r>
            <a:r>
              <a:rPr lang="en-US" baseline="30000" dirty="0">
                <a:hlinkClick r:id="rId8"/>
              </a:rPr>
              <a:t>[38]</a:t>
            </a:r>
            <a:r>
              <a:rPr lang="en-US" baseline="30000" dirty="0">
                <a:hlinkClick r:id="rId9"/>
              </a:rPr>
              <a:t>[39]</a:t>
            </a:r>
            <a:r>
              <a:rPr lang="en-US" dirty="0"/>
              <a:t> </a:t>
            </a:r>
          </a:p>
          <a:p>
            <a:r>
              <a:rPr lang="en-US" dirty="0"/>
              <a:t>It combined the high speed of electronics with the ability to be programmed for many complex problems. It could add or subtract 5000 times a second, a thousand times faster than any other machine. It also had modules to multiply, divide, and square root. High speed memory was limited to 20 words (about 80 bytes). Built under the direction of </a:t>
            </a:r>
            <a:r>
              <a:rPr lang="en-US" dirty="0">
                <a:hlinkClick r:id="rId10" tooltip="John Mauchly"/>
              </a:rPr>
              <a:t>John Mauchly</a:t>
            </a:r>
            <a:r>
              <a:rPr lang="en-US" dirty="0"/>
              <a:t> and </a:t>
            </a:r>
            <a:r>
              <a:rPr lang="en-US" dirty="0">
                <a:hlinkClick r:id="rId11" tooltip="J. Presper Eckert"/>
              </a:rPr>
              <a:t>J. Presper Eckert</a:t>
            </a:r>
            <a:r>
              <a:rPr lang="en-US" dirty="0"/>
              <a:t> at the University of Pennsylvania, ENIAC's development and construction lasted from 1943 to full operation at the end of 1945. The machine was huge, weighing 30 tons, using 200 kilowatts of electric power and contained over 18,000 vacuum tubes, 1,500 relays, and hundreds of thousands of resistors, capacitors, and inductors.</a:t>
            </a:r>
            <a:r>
              <a:rPr lang="en-US" baseline="30000" dirty="0">
                <a:hlinkClick r:id="rId12"/>
              </a:rPr>
              <a:t>[40]</a:t>
            </a:r>
            <a:r>
              <a:rPr lang="en-US" dirty="0"/>
              <a:t> </a:t>
            </a:r>
          </a:p>
          <a:p>
            <a:endParaRPr lang="en-US" dirty="0"/>
          </a:p>
        </p:txBody>
      </p:sp>
      <p:sp>
        <p:nvSpPr>
          <p:cNvPr id="4" name="Slide Number Placeholder 3"/>
          <p:cNvSpPr>
            <a:spLocks noGrp="1"/>
          </p:cNvSpPr>
          <p:nvPr>
            <p:ph type="sldNum" sz="quarter" idx="5"/>
          </p:nvPr>
        </p:nvSpPr>
        <p:spPr/>
        <p:txBody>
          <a:bodyPr/>
          <a:lstStyle/>
          <a:p>
            <a:fld id="{90C4E4C1-AC8F-D74E-8D15-CAC414F5A92D}" type="slidenum">
              <a:rPr lang="en-US" smtClean="0"/>
              <a:t>16</a:t>
            </a:fld>
            <a:endParaRPr lang="en-US" dirty="0"/>
          </a:p>
        </p:txBody>
      </p:sp>
    </p:spTree>
    <p:extLst>
      <p:ext uri="{BB962C8B-B14F-4D97-AF65-F5344CB8AC3E}">
        <p14:creationId xmlns:p14="http://schemas.microsoft.com/office/powerpoint/2010/main" val="32113538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0C4E4C1-AC8F-D74E-8D15-CAC414F5A92D}" type="slidenum">
              <a:rPr lang="en-US" smtClean="0"/>
              <a:t>26</a:t>
            </a:fld>
            <a:endParaRPr lang="en-US" dirty="0"/>
          </a:p>
        </p:txBody>
      </p:sp>
    </p:spTree>
    <p:extLst>
      <p:ext uri="{BB962C8B-B14F-4D97-AF65-F5344CB8AC3E}">
        <p14:creationId xmlns:p14="http://schemas.microsoft.com/office/powerpoint/2010/main" val="36016653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0C4E4C1-AC8F-D74E-8D15-CAC414F5A92D}" type="slidenum">
              <a:rPr lang="en-US" smtClean="0"/>
              <a:t>28</a:t>
            </a:fld>
            <a:endParaRPr lang="en-US"/>
          </a:p>
        </p:txBody>
      </p:sp>
    </p:spTree>
    <p:extLst>
      <p:ext uri="{BB962C8B-B14F-4D97-AF65-F5344CB8AC3E}">
        <p14:creationId xmlns:p14="http://schemas.microsoft.com/office/powerpoint/2010/main" val="40488385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0C4E4C1-AC8F-D74E-8D15-CAC414F5A92D}" type="slidenum">
              <a:rPr lang="en-US" smtClean="0"/>
              <a:t>30</a:t>
            </a:fld>
            <a:endParaRPr lang="en-US" dirty="0"/>
          </a:p>
        </p:txBody>
      </p:sp>
    </p:spTree>
    <p:extLst>
      <p:ext uri="{BB962C8B-B14F-4D97-AF65-F5344CB8AC3E}">
        <p14:creationId xmlns:p14="http://schemas.microsoft.com/office/powerpoint/2010/main" val="10295799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lvl1pPr>
              <a:defRPr sz="4200" b="1" i="0">
                <a:solidFill>
                  <a:schemeClr val="tx1">
                    <a:lumMod val="85000"/>
                    <a:lumOff val="15000"/>
                  </a:schemeClr>
                </a:solidFill>
                <a:latin typeface="Avenir Next" panose="020B0503020202020204" pitchFamily="34" charset="0"/>
                <a:ea typeface="Helvetica Neue" panose="02000503000000020004" pitchFamily="2" charset="0"/>
                <a:cs typeface="Helvetica Neue" panose="02000503000000020004" pitchFamily="2" charset="0"/>
              </a:defRPr>
            </a:lvl1p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b="0" i="0">
                <a:solidFill>
                  <a:schemeClr val="tx1">
                    <a:tint val="75000"/>
                  </a:schemeClr>
                </a:solidFill>
                <a:latin typeface="Lato Light" panose="020F0502020204030203" pitchFamily="34" charset="0"/>
                <a:ea typeface="Lato Light" panose="020F0502020204030203" pitchFamily="34" charset="0"/>
                <a:cs typeface="Lato Light" panose="020F0502020204030203"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a:defRPr b="0" i="0">
                <a:latin typeface="Helvetica Neue Light" panose="02000403000000020004" pitchFamily="2" charset="0"/>
                <a:ea typeface="Helvetica Neue Light" panose="02000403000000020004" pitchFamily="2" charset="0"/>
              </a:defRPr>
            </a:lvl1pPr>
          </a:lstStyle>
          <a:p>
            <a:fld id="{2691D6E4-0F7A-0249-86EF-226720E50E4C}" type="datetimeFigureOut">
              <a:rPr lang="en-US" smtClean="0"/>
              <a:pPr/>
              <a:t>1/2/23</a:t>
            </a:fld>
            <a:endParaRPr lang="en-US" dirty="0">
              <a:latin typeface="Helvetica Neue Light" panose="02000403000000020004" pitchFamily="2" charset="0"/>
              <a:ea typeface="Helvetica Neue Light" panose="02000403000000020004" pitchFamily="2" charset="0"/>
            </a:endParaRPr>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a:defRPr b="0" i="0">
                <a:latin typeface="Helvetica Neue Light" panose="02000403000000020004" pitchFamily="2" charset="0"/>
                <a:ea typeface="Helvetica Neue Light" panose="02000403000000020004" pitchFamily="2" charset="0"/>
              </a:defRPr>
            </a:lvl1pPr>
          </a:lstStyle>
          <a:p>
            <a:endParaRPr lang="en-US" dirty="0">
              <a:latin typeface="Helvetica Neue Light" panose="02000403000000020004" pitchFamily="2" charset="0"/>
              <a:ea typeface="Helvetica Neue Light" panose="02000403000000020004" pitchFamily="2" charset="0"/>
            </a:endParaRPr>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lvl1pPr>
              <a:defRPr b="0" i="0">
                <a:latin typeface="Helvetica Neue Light" panose="02000403000000020004" pitchFamily="2" charset="0"/>
                <a:ea typeface="Helvetica Neue Light" panose="02000403000000020004" pitchFamily="2" charset="0"/>
              </a:defRPr>
            </a:lvl1pPr>
          </a:lstStyle>
          <a:p>
            <a:fld id="{A21BFB9B-0ABF-8B4C-91F4-72B72B54D941}" type="slidenum">
              <a:rPr lang="en-US" smtClean="0"/>
              <a:pPr/>
              <a:t>‹#›</a:t>
            </a:fld>
            <a:endParaRPr lang="en-US" dirty="0">
              <a:latin typeface="Helvetica Neue Light" panose="02000403000000020004" pitchFamily="2" charset="0"/>
              <a:ea typeface="Helvetica Neue Light" panose="02000403000000020004" pitchFamily="2" charset="0"/>
            </a:endParaRPr>
          </a:p>
        </p:txBody>
      </p:sp>
    </p:spTree>
    <p:extLst>
      <p:ext uri="{BB962C8B-B14F-4D97-AF65-F5344CB8AC3E}">
        <p14:creationId xmlns:p14="http://schemas.microsoft.com/office/powerpoint/2010/main" val="39593713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2691D6E4-0F7A-0249-86EF-226720E50E4C}" type="datetimeFigureOut">
              <a:rPr lang="en-US" smtClean="0"/>
              <a:t>1/2/23</a:t>
            </a:fld>
            <a:endParaRPr lang="en-US" dirty="0"/>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A21BFB9B-0ABF-8B4C-91F4-72B72B54D941}" type="slidenum">
              <a:rPr lang="en-US" smtClean="0"/>
              <a:t>‹#›</a:t>
            </a:fld>
            <a:endParaRPr lang="en-US" dirty="0"/>
          </a:p>
        </p:txBody>
      </p:sp>
    </p:spTree>
    <p:extLst>
      <p:ext uri="{BB962C8B-B14F-4D97-AF65-F5344CB8AC3E}">
        <p14:creationId xmlns:p14="http://schemas.microsoft.com/office/powerpoint/2010/main" val="21126091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2691D6E4-0F7A-0249-86EF-226720E50E4C}" type="datetimeFigureOut">
              <a:rPr lang="en-US" smtClean="0"/>
              <a:t>1/2/23</a:t>
            </a:fld>
            <a:endParaRPr lang="en-US" dirty="0"/>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A21BFB9B-0ABF-8B4C-91F4-72B72B54D941}" type="slidenum">
              <a:rPr lang="en-US" smtClean="0"/>
              <a:t>‹#›</a:t>
            </a:fld>
            <a:endParaRPr lang="en-US" dirty="0"/>
          </a:p>
        </p:txBody>
      </p:sp>
    </p:spTree>
    <p:extLst>
      <p:ext uri="{BB962C8B-B14F-4D97-AF65-F5344CB8AC3E}">
        <p14:creationId xmlns:p14="http://schemas.microsoft.com/office/powerpoint/2010/main" val="12459918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32370"/>
          </a:xfrm>
        </p:spPr>
        <p:txBody>
          <a:bodyPr/>
          <a:lstStyle>
            <a:lvl1pPr>
              <a:defRPr sz="3500" b="1" i="0">
                <a:solidFill>
                  <a:schemeClr val="tx1">
                    <a:lumMod val="85000"/>
                    <a:lumOff val="15000"/>
                  </a:schemeClr>
                </a:solidFill>
                <a:latin typeface="Avenir Next" panose="020B0503020202020204" pitchFamily="34" charset="0"/>
              </a:defRPr>
            </a:lvl1pPr>
          </a:lstStyle>
          <a:p>
            <a:r>
              <a:rPr lang="en-US" dirty="0"/>
              <a:t>Click to edit Master title style</a:t>
            </a:r>
          </a:p>
        </p:txBody>
      </p:sp>
      <p:sp>
        <p:nvSpPr>
          <p:cNvPr id="3" name="Content Placeholder 2"/>
          <p:cNvSpPr>
            <a:spLocks noGrp="1"/>
          </p:cNvSpPr>
          <p:nvPr>
            <p:ph idx="1"/>
          </p:nvPr>
        </p:nvSpPr>
        <p:spPr>
          <a:xfrm>
            <a:off x="457200" y="1664303"/>
            <a:ext cx="8229600" cy="5057172"/>
          </a:xfrm>
        </p:spPr>
        <p:txBody>
          <a:bodyPr/>
          <a:lstStyle>
            <a:lvl1pPr>
              <a:defRPr sz="2400" b="0" i="0">
                <a:latin typeface="Lato" panose="020F0502020204030203" pitchFamily="34" charset="0"/>
                <a:ea typeface="Lato" panose="020F0502020204030203" pitchFamily="34" charset="0"/>
                <a:cs typeface="Lato" panose="020F0502020204030203" pitchFamily="34" charset="0"/>
              </a:defRPr>
            </a:lvl1pPr>
            <a:lvl2pPr>
              <a:defRPr sz="2200" b="0" i="0">
                <a:latin typeface="Lato" panose="020F0502020204030203" pitchFamily="34" charset="0"/>
                <a:ea typeface="Lato" panose="020F0502020204030203" pitchFamily="34" charset="0"/>
                <a:cs typeface="Lato" panose="020F0502020204030203" pitchFamily="34" charset="0"/>
              </a:defRPr>
            </a:lvl2pPr>
            <a:lvl3pPr>
              <a:defRPr b="0" i="0">
                <a:latin typeface="Lato" panose="020F0502020204030203" pitchFamily="34" charset="0"/>
                <a:ea typeface="Lato" panose="020F0502020204030203" pitchFamily="34" charset="0"/>
                <a:cs typeface="Lato" panose="020F0502020204030203" pitchFamily="34" charset="0"/>
              </a:defRPr>
            </a:lvl3pPr>
            <a:lvl4pPr>
              <a:defRPr b="0" i="0">
                <a:latin typeface="Lato" panose="020F0502020204030203" pitchFamily="34" charset="0"/>
                <a:ea typeface="Lato" panose="020F0502020204030203" pitchFamily="34" charset="0"/>
                <a:cs typeface="Lato" panose="020F0502020204030203" pitchFamily="34" charset="0"/>
              </a:defRPr>
            </a:lvl4pPr>
            <a:lvl5pPr>
              <a:defRPr b="0" i="0">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a:defRPr b="0" i="0">
                <a:latin typeface="Helvetica Neue Light" panose="02000403000000020004" pitchFamily="2" charset="0"/>
                <a:ea typeface="Helvetica Neue Light" panose="02000403000000020004" pitchFamily="2" charset="0"/>
              </a:defRPr>
            </a:lvl1pPr>
          </a:lstStyle>
          <a:p>
            <a:fld id="{2691D6E4-0F7A-0249-86EF-226720E50E4C}" type="datetimeFigureOut">
              <a:rPr lang="en-US" smtClean="0"/>
              <a:pPr/>
              <a:t>1/2/23</a:t>
            </a:fld>
            <a:endParaRPr lang="en-US" dirty="0">
              <a:latin typeface="Helvetica Neue Light" panose="02000403000000020004" pitchFamily="2" charset="0"/>
              <a:ea typeface="Helvetica Neue Light" panose="02000403000000020004" pitchFamily="2" charset="0"/>
            </a:endParaRPr>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a:defRPr b="0" i="0">
                <a:latin typeface="Helvetica Neue Light" panose="02000403000000020004" pitchFamily="2" charset="0"/>
                <a:ea typeface="Helvetica Neue Light" panose="02000403000000020004" pitchFamily="2" charset="0"/>
              </a:defRPr>
            </a:lvl1pPr>
          </a:lstStyle>
          <a:p>
            <a:endParaRPr lang="en-US" dirty="0">
              <a:latin typeface="Helvetica Neue Light" panose="02000403000000020004" pitchFamily="2" charset="0"/>
              <a:ea typeface="Helvetica Neue Light" panose="02000403000000020004" pitchFamily="2" charset="0"/>
            </a:endParaRPr>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lvl1pPr>
              <a:defRPr b="0" i="0">
                <a:latin typeface="Helvetica Neue Light" panose="02000403000000020004" pitchFamily="2" charset="0"/>
                <a:ea typeface="Helvetica Neue Light" panose="02000403000000020004" pitchFamily="2" charset="0"/>
              </a:defRPr>
            </a:lvl1pPr>
          </a:lstStyle>
          <a:p>
            <a:fld id="{A21BFB9B-0ABF-8B4C-91F4-72B72B54D941}" type="slidenum">
              <a:rPr lang="en-US" smtClean="0"/>
              <a:pPr/>
              <a:t>‹#›</a:t>
            </a:fld>
            <a:endParaRPr lang="en-US" dirty="0">
              <a:latin typeface="Helvetica Neue Light" panose="02000403000000020004" pitchFamily="2" charset="0"/>
              <a:ea typeface="Helvetica Neue Light" panose="02000403000000020004" pitchFamily="2" charset="0"/>
            </a:endParaRPr>
          </a:p>
        </p:txBody>
      </p:sp>
    </p:spTree>
    <p:extLst>
      <p:ext uri="{BB962C8B-B14F-4D97-AF65-F5344CB8AC3E}">
        <p14:creationId xmlns:p14="http://schemas.microsoft.com/office/powerpoint/2010/main" val="31598543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2691D6E4-0F7A-0249-86EF-226720E50E4C}" type="datetimeFigureOut">
              <a:rPr lang="en-US" smtClean="0"/>
              <a:t>1/2/23</a:t>
            </a:fld>
            <a:endParaRPr lang="en-US" dirty="0"/>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A21BFB9B-0ABF-8B4C-91F4-72B72B54D941}" type="slidenum">
              <a:rPr lang="en-US" smtClean="0"/>
              <a:t>‹#›</a:t>
            </a:fld>
            <a:endParaRPr lang="en-US" dirty="0"/>
          </a:p>
        </p:txBody>
      </p:sp>
    </p:spTree>
    <p:extLst>
      <p:ext uri="{BB962C8B-B14F-4D97-AF65-F5344CB8AC3E}">
        <p14:creationId xmlns:p14="http://schemas.microsoft.com/office/powerpoint/2010/main" val="6815077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b="0" i="0">
                <a:latin typeface="Lato Light" panose="020F0502020204030203" pitchFamily="34" charset="0"/>
                <a:ea typeface="Lato Light" panose="020F0502020204030203" pitchFamily="34" charset="0"/>
                <a:cs typeface="Lato Light" panose="020F0502020204030203" pitchFamily="34" charset="0"/>
              </a:defRPr>
            </a:lvl1pPr>
            <a:lvl2pPr>
              <a:defRPr sz="2400" b="0" i="0">
                <a:latin typeface="Lato Light" panose="020F0502020204030203" pitchFamily="34" charset="0"/>
                <a:ea typeface="Lato Light" panose="020F0502020204030203" pitchFamily="34" charset="0"/>
                <a:cs typeface="Lato Light" panose="020F0502020204030203" pitchFamily="34" charset="0"/>
              </a:defRPr>
            </a:lvl2pPr>
            <a:lvl3pPr>
              <a:defRPr sz="2000" b="0" i="0">
                <a:latin typeface="Lato Light" panose="020F0502020204030203" pitchFamily="34" charset="0"/>
                <a:ea typeface="Lato Light" panose="020F0502020204030203" pitchFamily="34" charset="0"/>
                <a:cs typeface="Lato Light" panose="020F0502020204030203" pitchFamily="34" charset="0"/>
              </a:defRPr>
            </a:lvl3pPr>
            <a:lvl4pPr>
              <a:defRPr sz="1800" b="0" i="0">
                <a:latin typeface="Lato Light" panose="020F0502020204030203" pitchFamily="34" charset="0"/>
                <a:ea typeface="Lato Light" panose="020F0502020204030203" pitchFamily="34" charset="0"/>
                <a:cs typeface="Lato Light" panose="020F0502020204030203" pitchFamily="34" charset="0"/>
              </a:defRPr>
            </a:lvl4pPr>
            <a:lvl5pPr>
              <a:defRPr sz="1800" b="0" i="0">
                <a:latin typeface="Lato Light" panose="020F0502020204030203" pitchFamily="34" charset="0"/>
                <a:ea typeface="Lato Light" panose="020F0502020204030203" pitchFamily="34" charset="0"/>
                <a:cs typeface="Lato Light" panose="020F0502020204030203" pitchFamily="34" charset="0"/>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b="0" i="0">
                <a:latin typeface="Lato Light" panose="020F0502020204030203" pitchFamily="34" charset="0"/>
                <a:ea typeface="Lato Light" panose="020F0502020204030203" pitchFamily="34" charset="0"/>
                <a:cs typeface="Lato Light" panose="020F0502020204030203" pitchFamily="34" charset="0"/>
              </a:defRPr>
            </a:lvl1pPr>
            <a:lvl2pPr>
              <a:defRPr sz="2400" b="0" i="0">
                <a:latin typeface="Lato Light" panose="020F0502020204030203" pitchFamily="34" charset="0"/>
                <a:ea typeface="Lato Light" panose="020F0502020204030203" pitchFamily="34" charset="0"/>
                <a:cs typeface="Lato Light" panose="020F0502020204030203" pitchFamily="34" charset="0"/>
              </a:defRPr>
            </a:lvl2pPr>
            <a:lvl3pPr>
              <a:defRPr sz="2000" b="0" i="0">
                <a:latin typeface="Lato Light" panose="020F0502020204030203" pitchFamily="34" charset="0"/>
                <a:ea typeface="Lato Light" panose="020F0502020204030203" pitchFamily="34" charset="0"/>
                <a:cs typeface="Lato Light" panose="020F0502020204030203" pitchFamily="34" charset="0"/>
              </a:defRPr>
            </a:lvl3pPr>
            <a:lvl4pPr>
              <a:defRPr sz="1800" b="0" i="0">
                <a:latin typeface="Lato Light" panose="020F0502020204030203" pitchFamily="34" charset="0"/>
                <a:ea typeface="Lato Light" panose="020F0502020204030203" pitchFamily="34" charset="0"/>
                <a:cs typeface="Lato Light" panose="020F0502020204030203" pitchFamily="34" charset="0"/>
              </a:defRPr>
            </a:lvl4pPr>
            <a:lvl5pPr>
              <a:defRPr sz="1800" b="0" i="0">
                <a:latin typeface="Lato Light" panose="020F0502020204030203" pitchFamily="34" charset="0"/>
                <a:ea typeface="Lato Light" panose="020F0502020204030203" pitchFamily="34" charset="0"/>
                <a:cs typeface="Lato Light" panose="020F0502020204030203" pitchFamily="34" charset="0"/>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457200" y="6356350"/>
            <a:ext cx="2133600" cy="365125"/>
          </a:xfrm>
          <a:prstGeom prst="rect">
            <a:avLst/>
          </a:prstGeom>
        </p:spPr>
        <p:txBody>
          <a:bodyPr/>
          <a:lstStyle>
            <a:lvl1pPr>
              <a:defRPr b="0" i="0">
                <a:latin typeface="Lato Light" panose="020F0502020204030203" pitchFamily="34" charset="0"/>
                <a:ea typeface="Lato Light" panose="020F0502020204030203" pitchFamily="34" charset="0"/>
                <a:cs typeface="Lato Light" panose="020F0502020204030203" pitchFamily="34" charset="0"/>
              </a:defRPr>
            </a:lvl1pPr>
          </a:lstStyle>
          <a:p>
            <a:fld id="{2691D6E4-0F7A-0249-86EF-226720E50E4C}" type="datetimeFigureOut">
              <a:rPr lang="en-US" smtClean="0"/>
              <a:pPr/>
              <a:t>1/2/23</a:t>
            </a:fld>
            <a:endParaRPr lang="en-US" dirty="0">
              <a:latin typeface="Lato Light" panose="020F0502020204030203" pitchFamily="34" charset="0"/>
              <a:ea typeface="Lato Light" panose="020F0502020204030203" pitchFamily="34" charset="0"/>
              <a:cs typeface="Lato Light" panose="020F0502020204030203" pitchFamily="34" charset="0"/>
            </a:endParaRPr>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lvl1pPr>
              <a:defRPr b="0" i="0">
                <a:latin typeface="Lato Light" panose="020F0502020204030203" pitchFamily="34" charset="0"/>
                <a:ea typeface="Lato Light" panose="020F0502020204030203" pitchFamily="34" charset="0"/>
                <a:cs typeface="Lato Light" panose="020F0502020204030203" pitchFamily="34" charset="0"/>
              </a:defRPr>
            </a:lvl1pPr>
          </a:lstStyle>
          <a:p>
            <a:endParaRPr lang="en-US" dirty="0">
              <a:latin typeface="Lato Light" panose="020F0502020204030203" pitchFamily="34" charset="0"/>
              <a:ea typeface="Lato Light" panose="020F0502020204030203" pitchFamily="34" charset="0"/>
              <a:cs typeface="Lato Light" panose="020F0502020204030203" pitchFamily="34" charset="0"/>
            </a:endParaRPr>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lvl1pPr>
              <a:defRPr b="0" i="0">
                <a:latin typeface="Lato Light" panose="020F0502020204030203" pitchFamily="34" charset="0"/>
                <a:ea typeface="Lato Light" panose="020F0502020204030203" pitchFamily="34" charset="0"/>
                <a:cs typeface="Lato Light" panose="020F0502020204030203" pitchFamily="34" charset="0"/>
              </a:defRPr>
            </a:lvl1pPr>
          </a:lstStyle>
          <a:p>
            <a:fld id="{A21BFB9B-0ABF-8B4C-91F4-72B72B54D941}" type="slidenum">
              <a:rPr lang="en-US" smtClean="0"/>
              <a:pPr/>
              <a:t>‹#›</a:t>
            </a:fld>
            <a:endParaRPr lang="en-US" dirty="0">
              <a:latin typeface="Lato Light" panose="020F0502020204030203" pitchFamily="34" charset="0"/>
              <a:ea typeface="Lato Light" panose="020F0502020204030203" pitchFamily="34" charset="0"/>
              <a:cs typeface="Lato Light" panose="020F0502020204030203" pitchFamily="34" charset="0"/>
            </a:endParaRPr>
          </a:p>
        </p:txBody>
      </p:sp>
    </p:spTree>
    <p:extLst>
      <p:ext uri="{BB962C8B-B14F-4D97-AF65-F5344CB8AC3E}">
        <p14:creationId xmlns:p14="http://schemas.microsoft.com/office/powerpoint/2010/main" val="20673040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2564" y="1652522"/>
            <a:ext cx="4040188" cy="639762"/>
          </a:xfrm>
        </p:spPr>
        <p:txBody>
          <a:bodyPr anchor="b"/>
          <a:lstStyle>
            <a:lvl1pPr marL="0" indent="0">
              <a:buNone/>
              <a:defRPr sz="2400" b="0" i="0">
                <a:latin typeface="Lato Light" panose="020F0502020204030203" pitchFamily="34" charset="0"/>
                <a:ea typeface="Lato Light" panose="020F0502020204030203" pitchFamily="34" charset="0"/>
                <a:cs typeface="Lato Light" panose="020F050202020403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405061"/>
            <a:ext cx="4040188" cy="3721101"/>
          </a:xfrm>
        </p:spPr>
        <p:txBody>
          <a:bodyPr/>
          <a:lstStyle>
            <a:lvl1pPr>
              <a:defRPr sz="2400" b="0" i="0">
                <a:latin typeface="Lato Light" panose="020F0502020204030203" pitchFamily="34" charset="0"/>
                <a:ea typeface="Lato Light" panose="020F0502020204030203" pitchFamily="34" charset="0"/>
                <a:cs typeface="Lato Light" panose="020F0502020204030203" pitchFamily="34" charset="0"/>
              </a:defRPr>
            </a:lvl1pPr>
            <a:lvl2pPr>
              <a:defRPr sz="2000" b="0" i="0">
                <a:latin typeface="Lato Light" panose="020F0502020204030203" pitchFamily="34" charset="0"/>
                <a:ea typeface="Lato Light" panose="020F0502020204030203" pitchFamily="34" charset="0"/>
                <a:cs typeface="Lato Light" panose="020F0502020204030203" pitchFamily="34" charset="0"/>
              </a:defRPr>
            </a:lvl2pPr>
            <a:lvl3pPr>
              <a:defRPr sz="1800" b="0" i="0">
                <a:latin typeface="Lato Light" panose="020F0502020204030203" pitchFamily="34" charset="0"/>
                <a:ea typeface="Lato Light" panose="020F0502020204030203" pitchFamily="34" charset="0"/>
                <a:cs typeface="Lato Light" panose="020F0502020204030203" pitchFamily="34" charset="0"/>
              </a:defRPr>
            </a:lvl3pPr>
            <a:lvl4pPr>
              <a:defRPr sz="1600" b="0" i="0">
                <a:latin typeface="Lato Light" panose="020F0502020204030203" pitchFamily="34" charset="0"/>
                <a:ea typeface="Lato Light" panose="020F0502020204030203" pitchFamily="34" charset="0"/>
                <a:cs typeface="Lato Light" panose="020F0502020204030203" pitchFamily="34" charset="0"/>
              </a:defRPr>
            </a:lvl4pPr>
            <a:lvl5pPr>
              <a:defRPr sz="1600" b="0" i="0">
                <a:latin typeface="Lato Light" panose="020F0502020204030203" pitchFamily="34" charset="0"/>
                <a:ea typeface="Lato Light" panose="020F0502020204030203" pitchFamily="34" charset="0"/>
                <a:cs typeface="Lato Light" panose="020F0502020204030203" pitchFamily="34" charset="0"/>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5" y="1652522"/>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405061"/>
            <a:ext cx="4041775" cy="3721102"/>
          </a:xfrm>
        </p:spPr>
        <p:txBody>
          <a:bodyPr/>
          <a:lstStyle>
            <a:lvl1pPr>
              <a:defRPr sz="2400" b="0" i="0">
                <a:latin typeface="Lato Light" panose="020F0502020204030203" pitchFamily="34" charset="0"/>
                <a:ea typeface="Lato Light" panose="020F0502020204030203" pitchFamily="34" charset="0"/>
                <a:cs typeface="Lato Light" panose="020F0502020204030203" pitchFamily="34" charset="0"/>
              </a:defRPr>
            </a:lvl1pPr>
            <a:lvl2pPr>
              <a:defRPr sz="2000" b="0" i="0">
                <a:latin typeface="Lato Light" panose="020F0502020204030203" pitchFamily="34" charset="0"/>
                <a:ea typeface="Lato Light" panose="020F0502020204030203" pitchFamily="34" charset="0"/>
                <a:cs typeface="Lato Light" panose="020F0502020204030203" pitchFamily="34" charset="0"/>
              </a:defRPr>
            </a:lvl2pPr>
            <a:lvl3pPr>
              <a:defRPr sz="1800" b="0" i="0">
                <a:latin typeface="Lato Light" panose="020F0502020204030203" pitchFamily="34" charset="0"/>
                <a:ea typeface="Lato Light" panose="020F0502020204030203" pitchFamily="34" charset="0"/>
                <a:cs typeface="Lato Light" panose="020F0502020204030203" pitchFamily="34" charset="0"/>
              </a:defRPr>
            </a:lvl3pPr>
            <a:lvl4pPr>
              <a:defRPr sz="1600" b="0" i="0">
                <a:latin typeface="Lato Light" panose="020F0502020204030203" pitchFamily="34" charset="0"/>
                <a:ea typeface="Lato Light" panose="020F0502020204030203" pitchFamily="34" charset="0"/>
                <a:cs typeface="Lato Light" panose="020F0502020204030203" pitchFamily="34" charset="0"/>
              </a:defRPr>
            </a:lvl4pPr>
            <a:lvl5pPr>
              <a:defRPr sz="1600" b="0" i="0">
                <a:latin typeface="Lato Light" panose="020F0502020204030203" pitchFamily="34" charset="0"/>
                <a:ea typeface="Lato Light" panose="020F0502020204030203" pitchFamily="34" charset="0"/>
                <a:cs typeface="Lato Light" panose="020F0502020204030203" pitchFamily="34" charset="0"/>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a:xfrm>
            <a:off x="457200" y="6356350"/>
            <a:ext cx="2133600" cy="365125"/>
          </a:xfrm>
          <a:prstGeom prst="rect">
            <a:avLst/>
          </a:prstGeom>
        </p:spPr>
        <p:txBody>
          <a:bodyPr/>
          <a:lstStyle>
            <a:lvl1pPr>
              <a:defRPr b="0" i="0">
                <a:latin typeface="Lato Light" panose="020F0502020204030203" pitchFamily="34" charset="0"/>
                <a:ea typeface="Lato Light" panose="020F0502020204030203" pitchFamily="34" charset="0"/>
                <a:cs typeface="Lato Light" panose="020F0502020204030203" pitchFamily="34" charset="0"/>
              </a:defRPr>
            </a:lvl1pPr>
          </a:lstStyle>
          <a:p>
            <a:fld id="{2691D6E4-0F7A-0249-86EF-226720E50E4C}" type="datetimeFigureOut">
              <a:rPr lang="en-US" smtClean="0"/>
              <a:pPr/>
              <a:t>1/2/23</a:t>
            </a:fld>
            <a:endParaRPr lang="en-US" dirty="0">
              <a:latin typeface="Lato Light" panose="020F0502020204030203" pitchFamily="34" charset="0"/>
              <a:ea typeface="Lato Light" panose="020F0502020204030203" pitchFamily="34" charset="0"/>
              <a:cs typeface="Lato Light" panose="020F0502020204030203" pitchFamily="34" charset="0"/>
            </a:endParaRPr>
          </a:p>
        </p:txBody>
      </p:sp>
      <p:sp>
        <p:nvSpPr>
          <p:cNvPr id="8" name="Footer Placeholder 7"/>
          <p:cNvSpPr>
            <a:spLocks noGrp="1"/>
          </p:cNvSpPr>
          <p:nvPr>
            <p:ph type="ftr" sz="quarter" idx="11"/>
          </p:nvPr>
        </p:nvSpPr>
        <p:spPr>
          <a:xfrm>
            <a:off x="3124200" y="6356350"/>
            <a:ext cx="2895600" cy="365125"/>
          </a:xfrm>
          <a:prstGeom prst="rect">
            <a:avLst/>
          </a:prstGeom>
        </p:spPr>
        <p:txBody>
          <a:bodyPr/>
          <a:lstStyle>
            <a:lvl1pPr>
              <a:defRPr b="0" i="0">
                <a:latin typeface="Lato Light" panose="020F0502020204030203" pitchFamily="34" charset="0"/>
                <a:ea typeface="Lato Light" panose="020F0502020204030203" pitchFamily="34" charset="0"/>
                <a:cs typeface="Lato Light" panose="020F0502020204030203" pitchFamily="34" charset="0"/>
              </a:defRPr>
            </a:lvl1pPr>
          </a:lstStyle>
          <a:p>
            <a:endParaRPr lang="en-US" dirty="0">
              <a:latin typeface="Lato Light" panose="020F0502020204030203" pitchFamily="34" charset="0"/>
              <a:ea typeface="Lato Light" panose="020F0502020204030203" pitchFamily="34" charset="0"/>
              <a:cs typeface="Lato Light" panose="020F0502020204030203" pitchFamily="34" charset="0"/>
            </a:endParaRPr>
          </a:p>
        </p:txBody>
      </p:sp>
      <p:sp>
        <p:nvSpPr>
          <p:cNvPr id="9" name="Slide Number Placeholder 8"/>
          <p:cNvSpPr>
            <a:spLocks noGrp="1"/>
          </p:cNvSpPr>
          <p:nvPr>
            <p:ph type="sldNum" sz="quarter" idx="12"/>
          </p:nvPr>
        </p:nvSpPr>
        <p:spPr>
          <a:xfrm>
            <a:off x="6553200" y="6356350"/>
            <a:ext cx="2133600" cy="365125"/>
          </a:xfrm>
          <a:prstGeom prst="rect">
            <a:avLst/>
          </a:prstGeom>
        </p:spPr>
        <p:txBody>
          <a:bodyPr/>
          <a:lstStyle>
            <a:lvl1pPr>
              <a:defRPr b="0" i="0">
                <a:latin typeface="Lato Light" panose="020F0502020204030203" pitchFamily="34" charset="0"/>
                <a:ea typeface="Lato Light" panose="020F0502020204030203" pitchFamily="34" charset="0"/>
                <a:cs typeface="Lato Light" panose="020F0502020204030203" pitchFamily="34" charset="0"/>
              </a:defRPr>
            </a:lvl1pPr>
          </a:lstStyle>
          <a:p>
            <a:fld id="{A21BFB9B-0ABF-8B4C-91F4-72B72B54D941}" type="slidenum">
              <a:rPr lang="en-US" smtClean="0"/>
              <a:pPr/>
              <a:t>‹#›</a:t>
            </a:fld>
            <a:endParaRPr lang="en-US" dirty="0">
              <a:latin typeface="Lato Light" panose="020F0502020204030203" pitchFamily="34" charset="0"/>
              <a:ea typeface="Lato Light" panose="020F0502020204030203" pitchFamily="34" charset="0"/>
              <a:cs typeface="Lato Light" panose="020F0502020204030203" pitchFamily="34" charset="0"/>
            </a:endParaRPr>
          </a:p>
        </p:txBody>
      </p:sp>
    </p:spTree>
    <p:extLst>
      <p:ext uri="{BB962C8B-B14F-4D97-AF65-F5344CB8AC3E}">
        <p14:creationId xmlns:p14="http://schemas.microsoft.com/office/powerpoint/2010/main" val="41782638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lumMod val="75000"/>
                    <a:lumOff val="25000"/>
                  </a:schemeClr>
                </a:solidFill>
              </a:defRPr>
            </a:lvl1pPr>
          </a:lstStyle>
          <a:p>
            <a:r>
              <a:rPr lang="en-US" dirty="0"/>
              <a:t>Click to edit Master title style</a:t>
            </a:r>
          </a:p>
        </p:txBody>
      </p:sp>
      <p:sp>
        <p:nvSpPr>
          <p:cNvPr id="3" name="Date Placeholder 2"/>
          <p:cNvSpPr>
            <a:spLocks noGrp="1"/>
          </p:cNvSpPr>
          <p:nvPr>
            <p:ph type="dt" sz="half" idx="10"/>
          </p:nvPr>
        </p:nvSpPr>
        <p:spPr>
          <a:xfrm>
            <a:off x="457200" y="6356350"/>
            <a:ext cx="2133600" cy="365125"/>
          </a:xfrm>
          <a:prstGeom prst="rect">
            <a:avLst/>
          </a:prstGeom>
        </p:spPr>
        <p:txBody>
          <a:bodyPr/>
          <a:lstStyle/>
          <a:p>
            <a:fld id="{2691D6E4-0F7A-0249-86EF-226720E50E4C}" type="datetimeFigureOut">
              <a:rPr lang="en-US" smtClean="0"/>
              <a:t>1/2/23</a:t>
            </a:fld>
            <a:endParaRPr lang="en-US" dirty="0"/>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5" name="Slide Number Placeholder 4"/>
          <p:cNvSpPr>
            <a:spLocks noGrp="1"/>
          </p:cNvSpPr>
          <p:nvPr>
            <p:ph type="sldNum" sz="quarter" idx="12"/>
          </p:nvPr>
        </p:nvSpPr>
        <p:spPr>
          <a:xfrm>
            <a:off x="6553200" y="6356350"/>
            <a:ext cx="2133600" cy="365125"/>
          </a:xfrm>
          <a:prstGeom prst="rect">
            <a:avLst/>
          </a:prstGeom>
        </p:spPr>
        <p:txBody>
          <a:bodyPr/>
          <a:lstStyle/>
          <a:p>
            <a:fld id="{A21BFB9B-0ABF-8B4C-91F4-72B72B54D941}" type="slidenum">
              <a:rPr lang="en-US" smtClean="0"/>
              <a:t>‹#›</a:t>
            </a:fld>
            <a:endParaRPr lang="en-US" dirty="0"/>
          </a:p>
        </p:txBody>
      </p:sp>
    </p:spTree>
    <p:extLst>
      <p:ext uri="{BB962C8B-B14F-4D97-AF65-F5344CB8AC3E}">
        <p14:creationId xmlns:p14="http://schemas.microsoft.com/office/powerpoint/2010/main" val="12200266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lvl1pPr>
              <a:defRPr b="0" i="0">
                <a:latin typeface="Helvetica Neue Light" panose="02000403000000020004" pitchFamily="2" charset="0"/>
                <a:ea typeface="Helvetica Neue Light" panose="02000403000000020004" pitchFamily="2" charset="0"/>
              </a:defRPr>
            </a:lvl1pPr>
          </a:lstStyle>
          <a:p>
            <a:fld id="{2691D6E4-0F7A-0249-86EF-226720E50E4C}" type="datetimeFigureOut">
              <a:rPr lang="en-US" smtClean="0"/>
              <a:pPr/>
              <a:t>1/2/23</a:t>
            </a:fld>
            <a:endParaRPr lang="en-US" dirty="0">
              <a:latin typeface="Helvetica Neue Light" panose="02000403000000020004" pitchFamily="2" charset="0"/>
              <a:ea typeface="Helvetica Neue Light" panose="02000403000000020004" pitchFamily="2" charset="0"/>
            </a:endParaRPr>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lvl1pPr>
              <a:defRPr b="0" i="0">
                <a:latin typeface="Helvetica Neue Light" panose="02000403000000020004" pitchFamily="2" charset="0"/>
                <a:ea typeface="Helvetica Neue Light" panose="02000403000000020004" pitchFamily="2" charset="0"/>
              </a:defRPr>
            </a:lvl1pPr>
          </a:lstStyle>
          <a:p>
            <a:endParaRPr lang="en-US" dirty="0">
              <a:latin typeface="Helvetica Neue Light" panose="02000403000000020004" pitchFamily="2" charset="0"/>
              <a:ea typeface="Helvetica Neue Light" panose="02000403000000020004" pitchFamily="2" charset="0"/>
            </a:endParaRPr>
          </a:p>
        </p:txBody>
      </p:sp>
      <p:sp>
        <p:nvSpPr>
          <p:cNvPr id="4" name="Slide Number Placeholder 3"/>
          <p:cNvSpPr>
            <a:spLocks noGrp="1"/>
          </p:cNvSpPr>
          <p:nvPr>
            <p:ph type="sldNum" sz="quarter" idx="12"/>
          </p:nvPr>
        </p:nvSpPr>
        <p:spPr>
          <a:xfrm>
            <a:off x="6553200" y="6356350"/>
            <a:ext cx="2133600" cy="365125"/>
          </a:xfrm>
          <a:prstGeom prst="rect">
            <a:avLst/>
          </a:prstGeom>
        </p:spPr>
        <p:txBody>
          <a:bodyPr/>
          <a:lstStyle>
            <a:lvl1pPr>
              <a:defRPr b="0" i="0">
                <a:latin typeface="Helvetica Neue Light" panose="02000403000000020004" pitchFamily="2" charset="0"/>
                <a:ea typeface="Helvetica Neue Light" panose="02000403000000020004" pitchFamily="2" charset="0"/>
              </a:defRPr>
            </a:lvl1pPr>
          </a:lstStyle>
          <a:p>
            <a:fld id="{A21BFB9B-0ABF-8B4C-91F4-72B72B54D941}" type="slidenum">
              <a:rPr lang="en-US" smtClean="0"/>
              <a:pPr/>
              <a:t>‹#›</a:t>
            </a:fld>
            <a:endParaRPr lang="en-US" dirty="0">
              <a:latin typeface="Helvetica Neue Light" panose="02000403000000020004" pitchFamily="2" charset="0"/>
              <a:ea typeface="Helvetica Neue Light" panose="02000403000000020004" pitchFamily="2" charset="0"/>
            </a:endParaRPr>
          </a:p>
        </p:txBody>
      </p:sp>
    </p:spTree>
    <p:extLst>
      <p:ext uri="{BB962C8B-B14F-4D97-AF65-F5344CB8AC3E}">
        <p14:creationId xmlns:p14="http://schemas.microsoft.com/office/powerpoint/2010/main" val="29798953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2691D6E4-0F7A-0249-86EF-226720E50E4C}" type="datetimeFigureOut">
              <a:rPr lang="en-US" smtClean="0"/>
              <a:t>1/2/23</a:t>
            </a:fld>
            <a:endParaRPr lang="en-US" dirty="0"/>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A21BFB9B-0ABF-8B4C-91F4-72B72B54D941}" type="slidenum">
              <a:rPr lang="en-US" smtClean="0"/>
              <a:t>‹#›</a:t>
            </a:fld>
            <a:endParaRPr lang="en-US" dirty="0"/>
          </a:p>
        </p:txBody>
      </p:sp>
    </p:spTree>
    <p:extLst>
      <p:ext uri="{BB962C8B-B14F-4D97-AF65-F5344CB8AC3E}">
        <p14:creationId xmlns:p14="http://schemas.microsoft.com/office/powerpoint/2010/main" val="34814201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2691D6E4-0F7A-0249-86EF-226720E50E4C}" type="datetimeFigureOut">
              <a:rPr lang="en-US" smtClean="0"/>
              <a:t>1/2/23</a:t>
            </a:fld>
            <a:endParaRPr lang="en-US" dirty="0"/>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A21BFB9B-0ABF-8B4C-91F4-72B72B54D941}" type="slidenum">
              <a:rPr lang="en-US" smtClean="0"/>
              <a:t>‹#›</a:t>
            </a:fld>
            <a:endParaRPr lang="en-US" dirty="0"/>
          </a:p>
        </p:txBody>
      </p:sp>
    </p:spTree>
    <p:extLst>
      <p:ext uri="{BB962C8B-B14F-4D97-AF65-F5344CB8AC3E}">
        <p14:creationId xmlns:p14="http://schemas.microsoft.com/office/powerpoint/2010/main" val="16694618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82600" y="183840"/>
            <a:ext cx="8229600" cy="919534"/>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459284"/>
            <a:ext cx="8229600" cy="519808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13"/>
          <a:stretch>
            <a:fillRect/>
          </a:stretch>
        </p:blipFill>
        <p:spPr>
          <a:xfrm>
            <a:off x="0" y="68646"/>
            <a:ext cx="965200" cy="952500"/>
          </a:xfrm>
          <a:prstGeom prst="rect">
            <a:avLst/>
          </a:prstGeom>
        </p:spPr>
      </p:pic>
      <p:pic>
        <p:nvPicPr>
          <p:cNvPr id="8" name="Picture 7"/>
          <p:cNvPicPr>
            <a:picLocks noChangeAspect="1"/>
          </p:cNvPicPr>
          <p:nvPr userDrawn="1"/>
        </p:nvPicPr>
        <p:blipFill>
          <a:blip r:embed="rId14"/>
          <a:stretch>
            <a:fillRect/>
          </a:stretch>
        </p:blipFill>
        <p:spPr>
          <a:xfrm>
            <a:off x="8134350" y="68646"/>
            <a:ext cx="876300" cy="967282"/>
          </a:xfrm>
          <a:prstGeom prst="rect">
            <a:avLst/>
          </a:prstGeom>
        </p:spPr>
      </p:pic>
      <p:sp>
        <p:nvSpPr>
          <p:cNvPr id="11" name="Rectangle 10"/>
          <p:cNvSpPr/>
          <p:nvPr userDrawn="1"/>
        </p:nvSpPr>
        <p:spPr>
          <a:xfrm>
            <a:off x="244475" y="1208467"/>
            <a:ext cx="8705850" cy="107950"/>
          </a:xfrm>
          <a:prstGeom prst="rect">
            <a:avLst/>
          </a:prstGeom>
          <a:gradFill flip="none" rotWithShape="1">
            <a:gsLst>
              <a:gs pos="0">
                <a:srgbClr val="599BD1"/>
              </a:gs>
              <a:gs pos="100000">
                <a:srgbClr val="9BBB59"/>
              </a:gs>
              <a:gs pos="50000">
                <a:srgbClr val="E58B43"/>
              </a:gs>
              <a:gs pos="60000">
                <a:srgbClr val="FFC824"/>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b="0" i="0" dirty="0">
              <a:latin typeface="Helvetica Neue Light" panose="02000403000000020004" pitchFamily="2" charset="0"/>
              <a:ea typeface="Helvetica Neue Light" panose="02000403000000020004" pitchFamily="2" charset="0"/>
            </a:endParaRPr>
          </a:p>
        </p:txBody>
      </p:sp>
    </p:spTree>
    <p:extLst>
      <p:ext uri="{BB962C8B-B14F-4D97-AF65-F5344CB8AC3E}">
        <p14:creationId xmlns:p14="http://schemas.microsoft.com/office/powerpoint/2010/main" val="40628667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3500" b="1" i="0" kern="1200">
          <a:solidFill>
            <a:schemeClr val="tx1">
              <a:lumMod val="85000"/>
              <a:lumOff val="15000"/>
            </a:schemeClr>
          </a:solidFill>
          <a:latin typeface="Avenir Next" panose="020B0503020202020204" pitchFamily="34" charset="0"/>
          <a:ea typeface="Helvetica Neue" panose="02000503000000020004" pitchFamily="2" charset="0"/>
          <a:cs typeface="Helvetica Neue" panose="02000503000000020004" pitchFamily="2" charset="0"/>
        </a:defRPr>
      </a:lvl1pPr>
    </p:titleStyle>
    <p:bodyStyle>
      <a:lvl1pPr marL="342900" indent="-342900" algn="l" defTabSz="457200" rtl="0" eaLnBrk="1" latinLnBrk="0" hangingPunct="1">
        <a:spcBef>
          <a:spcPct val="20000"/>
        </a:spcBef>
        <a:buFont typeface="Arial"/>
        <a:buChar char="•"/>
        <a:defRPr sz="2400" b="0" i="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742950" indent="-285750" algn="l" defTabSz="457200" rtl="0" eaLnBrk="1" latinLnBrk="0" hangingPunct="1">
        <a:spcBef>
          <a:spcPct val="20000"/>
        </a:spcBef>
        <a:buFont typeface="Arial"/>
        <a:buChar char="–"/>
        <a:defRPr sz="2200" b="0" i="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457200" rtl="0" eaLnBrk="1" latinLnBrk="0" hangingPunct="1">
        <a:spcBef>
          <a:spcPct val="20000"/>
        </a:spcBef>
        <a:buFont typeface="Arial"/>
        <a:buChar char="•"/>
        <a:defRPr sz="2400" b="0" i="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457200" rtl="0" eaLnBrk="1" latinLnBrk="0" hangingPunct="1">
        <a:spcBef>
          <a:spcPct val="20000"/>
        </a:spcBef>
        <a:buFont typeface="Arial"/>
        <a:buChar char="–"/>
        <a:defRPr sz="2000" b="0" i="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457200" rtl="0" eaLnBrk="1" latinLnBrk="0" hangingPunct="1">
        <a:spcBef>
          <a:spcPct val="20000"/>
        </a:spcBef>
        <a:buFont typeface="Arial"/>
        <a:buChar char="»"/>
        <a:defRPr sz="2000" b="0" i="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hyperlink" Target="https://uwdirect.github.io/" TargetMode="Externa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hyperlink" Target="mailto:nlsschim@uw.edu" TargetMode="External"/><Relationship Id="rId2" Type="http://schemas.openxmlformats.org/officeDocument/2006/relationships/hyperlink" Target="mailto:odollar@uw.edu" TargetMode="External"/><Relationship Id="rId1" Type="http://schemas.openxmlformats.org/officeDocument/2006/relationships/slideLayout" Target="../slideLayouts/slideLayout2.xml"/><Relationship Id="rId5" Type="http://schemas.openxmlformats.org/officeDocument/2006/relationships/image" Target="../media/image10.jpg"/><Relationship Id="rId4" Type="http://schemas.openxmlformats.org/officeDocument/2006/relationships/image" Target="../media/image9.jpeg"/></Relationships>
</file>

<file path=ppt/slides/_rels/slide11.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17.jpg"/><Relationship Id="rId3" Type="http://schemas.openxmlformats.org/officeDocument/2006/relationships/image" Target="../media/image12.jpg"/><Relationship Id="rId7"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5.jpg"/><Relationship Id="rId5" Type="http://schemas.openxmlformats.org/officeDocument/2006/relationships/image" Target="../media/image14.jpg"/><Relationship Id="rId4" Type="http://schemas.openxmlformats.org/officeDocument/2006/relationships/image" Target="../media/image13.jpg"/></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22.jpeg"/><Relationship Id="rId4" Type="http://schemas.openxmlformats.org/officeDocument/2006/relationships/image" Target="../media/image21.jpeg"/></Relationships>
</file>

<file path=ppt/slides/_rels/slide16.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4.jpeg"/><Relationship Id="rId5" Type="http://schemas.openxmlformats.org/officeDocument/2006/relationships/hyperlink" Target="https://en.wikipedia.org/wiki/Computer#First_computing_device" TargetMode="External"/><Relationship Id="rId4" Type="http://schemas.openxmlformats.org/officeDocument/2006/relationships/hyperlink" Target="https://www.olcf.ornl.gov/summit/" TargetMode="External"/></Relationships>
</file>

<file path=ppt/slides/_rels/slide1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image" Target="../media/image27.svg"/><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image" Target="../media/image27.svg"/><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31.sv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svg"/><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image" Target="../media/image37.png"/><Relationship Id="rId1" Type="http://schemas.openxmlformats.org/officeDocument/2006/relationships/slideLayout" Target="../slideLayouts/slideLayout2.xml"/><Relationship Id="rId5" Type="http://schemas.openxmlformats.org/officeDocument/2006/relationships/image" Target="../media/image40.jpg"/><Relationship Id="rId4" Type="http://schemas.openxmlformats.org/officeDocument/2006/relationships/image" Target="../media/image39.jp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s://doi.org/10.1371/journal.pcbi.1010610"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s://uwdirect.github.io/"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43.jpe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7.svg"/><Relationship Id="rId5" Type="http://schemas.openxmlformats.org/officeDocument/2006/relationships/image" Target="../media/image26.png"/><Relationship Id="rId4" Type="http://schemas.microsoft.com/office/2007/relationships/hdphoto" Target="../media/hdphoto1.wdp"/></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44.gif"/><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7.svg"/><Relationship Id="rId5" Type="http://schemas.openxmlformats.org/officeDocument/2006/relationships/image" Target="../media/image26.png"/><Relationship Id="rId4" Type="http://schemas.microsoft.com/office/2007/relationships/hdphoto" Target="../media/hdphoto1.wdp"/></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45.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7.svg"/><Relationship Id="rId5" Type="http://schemas.openxmlformats.org/officeDocument/2006/relationships/image" Target="../media/image26.png"/><Relationship Id="rId4" Type="http://schemas.microsoft.com/office/2007/relationships/hdphoto" Target="../media/hdphoto1.wdp"/></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8.svg"/><Relationship Id="rId2" Type="http://schemas.openxmlformats.org/officeDocument/2006/relationships/image" Target="../media/image47.png"/><Relationship Id="rId1" Type="http://schemas.openxmlformats.org/officeDocument/2006/relationships/slideLayout" Target="../slideLayouts/slideLayout2.xml"/><Relationship Id="rId5" Type="http://schemas.openxmlformats.org/officeDocument/2006/relationships/image" Target="../media/image50.svg"/><Relationship Id="rId4" Type="http://schemas.openxmlformats.org/officeDocument/2006/relationships/image" Target="../media/image4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jp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hyperlink" Target="https://uwdirect.github.io/code_of_conduct.html"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hyperlink" Target="mailto:evankomp+dsmcer@uw.edu"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hyperlink" Target="mailto:dacb@uw.edu"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doi.org/10.1146/annurev-chembioeng-101220-102232" TargetMode="Externa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8331" y="2109924"/>
            <a:ext cx="9144000" cy="1079922"/>
          </a:xfrm>
        </p:spPr>
        <p:txBody>
          <a:bodyPr>
            <a:noAutofit/>
          </a:bodyPr>
          <a:lstStyle/>
          <a:p>
            <a:r>
              <a:rPr lang="en-US" sz="2800" dirty="0"/>
              <a:t>Data Science Methods for </a:t>
            </a:r>
            <a:br>
              <a:rPr lang="en-US" sz="2800" dirty="0"/>
            </a:br>
            <a:r>
              <a:rPr lang="en-US" sz="2800" dirty="0"/>
              <a:t>Clean Energy Research (DSMCER)</a:t>
            </a:r>
            <a:br>
              <a:rPr lang="en-US" sz="2800" dirty="0"/>
            </a:br>
            <a:r>
              <a:rPr lang="en-US" sz="2800" dirty="0">
                <a:solidFill>
                  <a:srgbClr val="6E43CE"/>
                </a:solidFill>
              </a:rPr>
              <a:t>&amp;</a:t>
            </a:r>
            <a:br>
              <a:rPr lang="en-US" sz="2800" dirty="0"/>
            </a:br>
            <a:r>
              <a:rPr lang="en-US" sz="2800" dirty="0">
                <a:solidFill>
                  <a:schemeClr val="tx1"/>
                </a:solidFill>
              </a:rPr>
              <a:t>Software Engineering for (SEMDS)</a:t>
            </a:r>
            <a:br>
              <a:rPr lang="en-US" sz="2800" dirty="0">
                <a:solidFill>
                  <a:schemeClr val="tx1"/>
                </a:solidFill>
              </a:rPr>
            </a:br>
            <a:r>
              <a:rPr lang="en-US" sz="2800" dirty="0">
                <a:solidFill>
                  <a:schemeClr val="tx1"/>
                </a:solidFill>
              </a:rPr>
              <a:t>Molecular Data Scientists</a:t>
            </a:r>
          </a:p>
        </p:txBody>
      </p:sp>
      <p:sp>
        <p:nvSpPr>
          <p:cNvPr id="3" name="Subtitle 2"/>
          <p:cNvSpPr>
            <a:spLocks noGrp="1"/>
          </p:cNvSpPr>
          <p:nvPr>
            <p:ph type="subTitle" idx="1"/>
          </p:nvPr>
        </p:nvSpPr>
        <p:spPr>
          <a:xfrm>
            <a:off x="4930392" y="5616512"/>
            <a:ext cx="3841652" cy="1393472"/>
          </a:xfrm>
        </p:spPr>
        <p:txBody>
          <a:bodyPr>
            <a:normAutofit/>
          </a:bodyPr>
          <a:lstStyle/>
          <a:p>
            <a:r>
              <a:rPr lang="en-US" sz="2400" b="1" dirty="0">
                <a:solidFill>
                  <a:schemeClr val="tx1">
                    <a:lumMod val="85000"/>
                    <a:lumOff val="15000"/>
                  </a:schemeClr>
                </a:solidFill>
                <a:latin typeface="Lato Heavy" panose="020F0502020204030203" pitchFamily="34" charset="0"/>
                <a:ea typeface="Lato Heavy" panose="020F0502020204030203" pitchFamily="34" charset="0"/>
                <a:cs typeface="Lato Heavy" panose="020F0502020204030203" pitchFamily="34" charset="0"/>
              </a:rPr>
              <a:t>Evan </a:t>
            </a:r>
            <a:r>
              <a:rPr lang="en-US" sz="2400" b="1" dirty="0" err="1">
                <a:solidFill>
                  <a:schemeClr val="tx1">
                    <a:lumMod val="85000"/>
                    <a:lumOff val="15000"/>
                  </a:schemeClr>
                </a:solidFill>
                <a:latin typeface="Lato Heavy" panose="020F0502020204030203" pitchFamily="34" charset="0"/>
                <a:ea typeface="Lato Heavy" panose="020F0502020204030203" pitchFamily="34" charset="0"/>
                <a:cs typeface="Lato Heavy" panose="020F0502020204030203" pitchFamily="34" charset="0"/>
              </a:rPr>
              <a:t>Komp</a:t>
            </a:r>
            <a:endParaRPr lang="en-US" sz="2400" b="1" dirty="0">
              <a:solidFill>
                <a:schemeClr val="tx1">
                  <a:lumMod val="85000"/>
                  <a:lumOff val="15000"/>
                </a:schemeClr>
              </a:solidFill>
              <a:latin typeface="Lato Heavy" panose="020F0502020204030203" pitchFamily="34" charset="0"/>
              <a:ea typeface="Lato Heavy" panose="020F0502020204030203" pitchFamily="34" charset="0"/>
              <a:cs typeface="Lato Heavy" panose="020F0502020204030203" pitchFamily="34" charset="0"/>
            </a:endParaRPr>
          </a:p>
          <a:p>
            <a:r>
              <a:rPr lang="en-US" sz="2400" dirty="0">
                <a:solidFill>
                  <a:schemeClr val="tx1">
                    <a:lumMod val="85000"/>
                    <a:lumOff val="15000"/>
                  </a:schemeClr>
                </a:solidFill>
                <a:latin typeface="Lato" panose="020F0502020204030203" pitchFamily="34" charset="0"/>
                <a:ea typeface="Lato" panose="020F0502020204030203" pitchFamily="34" charset="0"/>
                <a:cs typeface="Lato" panose="020F0502020204030203" pitchFamily="34" charset="0"/>
              </a:rPr>
              <a:t>Chemical Engineering</a:t>
            </a:r>
          </a:p>
        </p:txBody>
      </p:sp>
      <p:sp>
        <p:nvSpPr>
          <p:cNvPr id="6" name="Rectangle 5"/>
          <p:cNvSpPr/>
          <p:nvPr/>
        </p:nvSpPr>
        <p:spPr>
          <a:xfrm>
            <a:off x="0" y="-166404"/>
            <a:ext cx="9144000" cy="178998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TextBox 6"/>
          <p:cNvSpPr txBox="1"/>
          <p:nvPr/>
        </p:nvSpPr>
        <p:spPr>
          <a:xfrm>
            <a:off x="5619820" y="246012"/>
            <a:ext cx="2157313" cy="923330"/>
          </a:xfrm>
          <a:prstGeom prst="rect">
            <a:avLst/>
          </a:prstGeom>
          <a:noFill/>
        </p:spPr>
        <p:txBody>
          <a:bodyPr wrap="square" rtlCol="0">
            <a:spAutoFit/>
          </a:bodyPr>
          <a:lstStyle/>
          <a:p>
            <a:pPr algn="r"/>
            <a:r>
              <a:rPr lang="en-US"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Advancing data-intensive discovery in all fields</a:t>
            </a:r>
          </a:p>
        </p:txBody>
      </p:sp>
      <p:sp>
        <p:nvSpPr>
          <p:cNvPr id="8" name="TextBox 7"/>
          <p:cNvSpPr txBox="1"/>
          <p:nvPr/>
        </p:nvSpPr>
        <p:spPr>
          <a:xfrm>
            <a:off x="1205626" y="188895"/>
            <a:ext cx="2107749" cy="923330"/>
          </a:xfrm>
          <a:prstGeom prst="rect">
            <a:avLst/>
          </a:prstGeom>
          <a:noFill/>
        </p:spPr>
        <p:txBody>
          <a:bodyPr wrap="square" rtlCol="0">
            <a:spAutoFit/>
          </a:bodyPr>
          <a:lstStyle/>
          <a:p>
            <a:r>
              <a:rPr lang="en-US" dirty="0">
                <a:solidFill>
                  <a:srgbClr val="9E843B"/>
                </a:solidFill>
                <a:latin typeface="Helvetica Neue" panose="02000503000000020004" pitchFamily="2" charset="0"/>
                <a:ea typeface="Helvetica Neue" panose="02000503000000020004" pitchFamily="2" charset="0"/>
                <a:cs typeface="Helvetica Neue" panose="02000503000000020004" pitchFamily="2" charset="0"/>
              </a:rPr>
              <a:t>Knowledge and solutions for a changing world</a:t>
            </a:r>
          </a:p>
        </p:txBody>
      </p:sp>
      <p:pic>
        <p:nvPicPr>
          <p:cNvPr id="4" name="Picture 3"/>
          <p:cNvPicPr>
            <a:picLocks noChangeAspect="1"/>
          </p:cNvPicPr>
          <p:nvPr/>
        </p:nvPicPr>
        <p:blipFill>
          <a:blip r:embed="rId3"/>
          <a:stretch>
            <a:fillRect/>
          </a:stretch>
        </p:blipFill>
        <p:spPr>
          <a:xfrm>
            <a:off x="228600" y="188029"/>
            <a:ext cx="965200" cy="952500"/>
          </a:xfrm>
          <a:prstGeom prst="rect">
            <a:avLst/>
          </a:prstGeom>
        </p:spPr>
      </p:pic>
      <p:pic>
        <p:nvPicPr>
          <p:cNvPr id="5" name="Picture 4"/>
          <p:cNvPicPr>
            <a:picLocks noChangeAspect="1"/>
          </p:cNvPicPr>
          <p:nvPr/>
        </p:nvPicPr>
        <p:blipFill>
          <a:blip r:embed="rId4"/>
          <a:stretch>
            <a:fillRect/>
          </a:stretch>
        </p:blipFill>
        <p:spPr>
          <a:xfrm>
            <a:off x="7938374" y="229006"/>
            <a:ext cx="876300" cy="967282"/>
          </a:xfrm>
          <a:prstGeom prst="rect">
            <a:avLst/>
          </a:prstGeom>
        </p:spPr>
      </p:pic>
      <p:pic>
        <p:nvPicPr>
          <p:cNvPr id="9" name="Picture 8"/>
          <p:cNvPicPr>
            <a:picLocks noChangeAspect="1"/>
          </p:cNvPicPr>
          <p:nvPr/>
        </p:nvPicPr>
        <p:blipFill>
          <a:blip r:embed="rId5"/>
          <a:stretch>
            <a:fillRect/>
          </a:stretch>
        </p:blipFill>
        <p:spPr>
          <a:xfrm>
            <a:off x="4114991" y="97861"/>
            <a:ext cx="967282" cy="967282"/>
          </a:xfrm>
          <a:prstGeom prst="rect">
            <a:avLst/>
          </a:prstGeom>
        </p:spPr>
      </p:pic>
      <p:sp>
        <p:nvSpPr>
          <p:cNvPr id="10" name="TextBox 9"/>
          <p:cNvSpPr txBox="1"/>
          <p:nvPr/>
        </p:nvSpPr>
        <p:spPr>
          <a:xfrm>
            <a:off x="3429301" y="1080743"/>
            <a:ext cx="2218676" cy="369332"/>
          </a:xfrm>
          <a:prstGeom prst="rect">
            <a:avLst/>
          </a:prstGeom>
          <a:noFill/>
        </p:spPr>
        <p:txBody>
          <a:bodyPr wrap="square" rtlCol="0">
            <a:spAutoFit/>
          </a:bodyPr>
          <a:lstStyle/>
          <a:p>
            <a:pPr algn="ctr"/>
            <a:r>
              <a:rPr lang="en-US" dirty="0">
                <a:solidFill>
                  <a:srgbClr val="002060"/>
                </a:solidFill>
                <a:latin typeface="Helvetica Neue Medium" panose="02000503000000020004" pitchFamily="2" charset="0"/>
                <a:ea typeface="Helvetica Neue Medium" panose="02000503000000020004" pitchFamily="2" charset="0"/>
                <a:cs typeface="Helvetica Neue Medium" panose="02000503000000020004" pitchFamily="2" charset="0"/>
              </a:rPr>
              <a:t>Be boundless</a:t>
            </a:r>
          </a:p>
        </p:txBody>
      </p:sp>
      <p:sp>
        <p:nvSpPr>
          <p:cNvPr id="11" name="Rectangle 10"/>
          <p:cNvSpPr/>
          <p:nvPr/>
        </p:nvSpPr>
        <p:spPr>
          <a:xfrm>
            <a:off x="228600" y="5383328"/>
            <a:ext cx="8705850" cy="107950"/>
          </a:xfrm>
          <a:prstGeom prst="rect">
            <a:avLst/>
          </a:prstGeom>
          <a:gradFill flip="none" rotWithShape="1">
            <a:gsLst>
              <a:gs pos="0">
                <a:srgbClr val="599BD1"/>
              </a:gs>
              <a:gs pos="100000">
                <a:srgbClr val="9BBB59"/>
              </a:gs>
              <a:gs pos="50000">
                <a:srgbClr val="E58B43"/>
              </a:gs>
              <a:gs pos="60000">
                <a:srgbClr val="FFC824"/>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dirty="0"/>
          </a:p>
        </p:txBody>
      </p:sp>
      <p:sp>
        <p:nvSpPr>
          <p:cNvPr id="13" name="Rectangle 12"/>
          <p:cNvSpPr/>
          <p:nvPr/>
        </p:nvSpPr>
        <p:spPr>
          <a:xfrm>
            <a:off x="228600" y="3756672"/>
            <a:ext cx="8705850" cy="107950"/>
          </a:xfrm>
          <a:prstGeom prst="rect">
            <a:avLst/>
          </a:prstGeom>
          <a:gradFill flip="none" rotWithShape="1">
            <a:gsLst>
              <a:gs pos="0">
                <a:srgbClr val="599BD1"/>
              </a:gs>
              <a:gs pos="100000">
                <a:srgbClr val="9BBB59"/>
              </a:gs>
              <a:gs pos="50000">
                <a:srgbClr val="E58B43"/>
              </a:gs>
              <a:gs pos="60000">
                <a:srgbClr val="FFC824"/>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dirty="0"/>
          </a:p>
        </p:txBody>
      </p:sp>
      <p:sp>
        <p:nvSpPr>
          <p:cNvPr id="14" name="Title 1"/>
          <p:cNvSpPr txBox="1">
            <a:spLocks/>
          </p:cNvSpPr>
          <p:nvPr/>
        </p:nvSpPr>
        <p:spPr>
          <a:xfrm>
            <a:off x="614122" y="3457819"/>
            <a:ext cx="7772400" cy="21733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2800" b="1" dirty="0">
                <a:latin typeface="Lato" panose="020F0502020204030203" pitchFamily="34" charset="0"/>
                <a:ea typeface="Lato" panose="020F0502020204030203" pitchFamily="34" charset="0"/>
                <a:cs typeface="Lato" panose="020F0502020204030203" pitchFamily="34" charset="0"/>
              </a:rPr>
              <a:t>UW DIRECT</a:t>
            </a:r>
          </a:p>
          <a:p>
            <a:r>
              <a:rPr lang="en-US" sz="2400" dirty="0">
                <a:latin typeface="Lato" panose="020F0502020204030203" pitchFamily="34" charset="0"/>
                <a:ea typeface="Lato" panose="020F0502020204030203" pitchFamily="34" charset="0"/>
                <a:cs typeface="Lato" panose="020F0502020204030203" pitchFamily="34" charset="0"/>
              </a:rPr>
              <a:t>(Data Intensive Research Enabling Cutting-edge Tech)</a:t>
            </a:r>
          </a:p>
          <a:p>
            <a:r>
              <a:rPr lang="en-US" sz="2400" dirty="0">
                <a:latin typeface="Lato" panose="020F0502020204030203" pitchFamily="34" charset="0"/>
                <a:ea typeface="Lato" panose="020F0502020204030203" pitchFamily="34" charset="0"/>
                <a:cs typeface="Lato" panose="020F0502020204030203" pitchFamily="34" charset="0"/>
                <a:hlinkClick r:id="rId6"/>
              </a:rPr>
              <a:t>https://uwdirect.github.io</a:t>
            </a:r>
            <a:endParaRPr lang="en-US" sz="2400" dirty="0">
              <a:latin typeface="Lato" panose="020F0502020204030203" pitchFamily="34" charset="0"/>
              <a:ea typeface="Lato" panose="020F0502020204030203" pitchFamily="34" charset="0"/>
              <a:cs typeface="Lato" panose="020F0502020204030203" pitchFamily="34" charset="0"/>
            </a:endParaRPr>
          </a:p>
        </p:txBody>
      </p:sp>
      <p:sp>
        <p:nvSpPr>
          <p:cNvPr id="15" name="Subtitle 2">
            <a:extLst>
              <a:ext uri="{FF2B5EF4-FFF2-40B4-BE49-F238E27FC236}">
                <a16:creationId xmlns:a16="http://schemas.microsoft.com/office/drawing/2014/main" id="{56B8CB9A-C0BD-4236-B1BF-74EBC91DE77A}"/>
              </a:ext>
            </a:extLst>
          </p:cNvPr>
          <p:cNvSpPr txBox="1">
            <a:spLocks/>
          </p:cNvSpPr>
          <p:nvPr/>
        </p:nvSpPr>
        <p:spPr>
          <a:xfrm>
            <a:off x="66194" y="5622718"/>
            <a:ext cx="5139397" cy="1150453"/>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2400" b="1" dirty="0">
                <a:solidFill>
                  <a:schemeClr val="tx1">
                    <a:lumMod val="85000"/>
                    <a:lumOff val="15000"/>
                  </a:schemeClr>
                </a:solidFill>
                <a:latin typeface="Lato Heavy" panose="020F0502020204030203" pitchFamily="34" charset="0"/>
                <a:ea typeface="Lato Heavy" panose="020F0502020204030203" pitchFamily="34" charset="0"/>
                <a:cs typeface="Lato Heavy" panose="020F0502020204030203" pitchFamily="34" charset="0"/>
              </a:rPr>
              <a:t>Dave Beck (</a:t>
            </a:r>
            <a:r>
              <a:rPr lang="en-US" sz="2400" b="1" dirty="0" err="1">
                <a:solidFill>
                  <a:schemeClr val="tx1">
                    <a:lumMod val="85000"/>
                    <a:lumOff val="15000"/>
                  </a:schemeClr>
                </a:solidFill>
                <a:latin typeface="Lato Heavy" panose="020F0502020204030203" pitchFamily="34" charset="0"/>
                <a:ea typeface="Lato Heavy" panose="020F0502020204030203" pitchFamily="34" charset="0"/>
                <a:cs typeface="Lato Heavy" panose="020F0502020204030203" pitchFamily="34" charset="0"/>
              </a:rPr>
              <a:t>dacb</a:t>
            </a:r>
            <a:r>
              <a:rPr lang="en-US" sz="2400" b="1" dirty="0">
                <a:solidFill>
                  <a:schemeClr val="tx1">
                    <a:lumMod val="85000"/>
                    <a:lumOff val="15000"/>
                  </a:schemeClr>
                </a:solidFill>
                <a:latin typeface="Lato Heavy" panose="020F0502020204030203" pitchFamily="34" charset="0"/>
                <a:ea typeface="Lato Heavy" panose="020F0502020204030203" pitchFamily="34" charset="0"/>
                <a:cs typeface="Lato Heavy" panose="020F0502020204030203" pitchFamily="34" charset="0"/>
              </a:rPr>
              <a:t>)</a:t>
            </a:r>
          </a:p>
          <a:p>
            <a:r>
              <a:rPr lang="en-US" sz="2400" dirty="0">
                <a:solidFill>
                  <a:schemeClr val="tx1">
                    <a:lumMod val="85000"/>
                    <a:lumOff val="15000"/>
                  </a:schemeClr>
                </a:solidFill>
                <a:latin typeface="Lato" panose="020F0502020204030203" pitchFamily="34" charset="0"/>
                <a:ea typeface="Lato" panose="020F0502020204030203" pitchFamily="34" charset="0"/>
                <a:cs typeface="Lato" panose="020F0502020204030203" pitchFamily="34" charset="0"/>
              </a:rPr>
              <a:t>eScience/Chemical Engineering</a:t>
            </a:r>
          </a:p>
          <a:p>
            <a:endParaRPr lang="en-US" sz="2400" dirty="0">
              <a:solidFill>
                <a:schemeClr val="tx1">
                  <a:lumMod val="85000"/>
                  <a:lumOff val="15000"/>
                </a:schemeClr>
              </a:solidFill>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5625571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51B4AE-370D-9048-9E3E-15D397EFC750}"/>
              </a:ext>
            </a:extLst>
          </p:cNvPr>
          <p:cNvSpPr>
            <a:spLocks noGrp="1"/>
          </p:cNvSpPr>
          <p:nvPr>
            <p:ph type="title"/>
          </p:nvPr>
        </p:nvSpPr>
        <p:spPr/>
        <p:txBody>
          <a:bodyPr/>
          <a:lstStyle/>
          <a:p>
            <a:r>
              <a:rPr lang="en-US" dirty="0">
                <a:latin typeface="Lato" panose="020F0502020204030203" pitchFamily="34" charset="0"/>
                <a:ea typeface="Lato" panose="020F0502020204030203" pitchFamily="34" charset="0"/>
                <a:cs typeface="Lato" panose="020F0502020204030203" pitchFamily="34" charset="0"/>
              </a:rPr>
              <a:t>Teaching Assistants</a:t>
            </a:r>
          </a:p>
        </p:txBody>
      </p:sp>
      <p:sp>
        <p:nvSpPr>
          <p:cNvPr id="4" name="TextBox 3">
            <a:extLst>
              <a:ext uri="{FF2B5EF4-FFF2-40B4-BE49-F238E27FC236}">
                <a16:creationId xmlns:a16="http://schemas.microsoft.com/office/drawing/2014/main" id="{CDF38E82-520A-F044-9C49-F932BC369394}"/>
              </a:ext>
            </a:extLst>
          </p:cNvPr>
          <p:cNvSpPr txBox="1"/>
          <p:nvPr/>
        </p:nvSpPr>
        <p:spPr>
          <a:xfrm>
            <a:off x="605883" y="5737225"/>
            <a:ext cx="4639456" cy="400110"/>
          </a:xfrm>
          <a:prstGeom prst="rect">
            <a:avLst/>
          </a:prstGeom>
          <a:noFill/>
        </p:spPr>
        <p:txBody>
          <a:bodyPr wrap="square" rtlCol="0">
            <a:spAutoFit/>
          </a:bodyPr>
          <a:lstStyle/>
          <a:p>
            <a:pPr>
              <a:spcAft>
                <a:spcPts val="256"/>
              </a:spcAft>
            </a:pPr>
            <a:r>
              <a:rPr lang="en-US" sz="2000" i="1" dirty="0">
                <a:latin typeface="Lato" panose="020F0502020204030203" pitchFamily="34" charset="0"/>
                <a:ea typeface="Lato" panose="020F0502020204030203" pitchFamily="34" charset="0"/>
                <a:cs typeface="Lato" panose="020F0502020204030203" pitchFamily="34" charset="0"/>
              </a:rPr>
              <a:t>Email</a:t>
            </a:r>
            <a:r>
              <a:rPr lang="en-US" sz="2000" dirty="0">
                <a:latin typeface="Lato" panose="020F0502020204030203" pitchFamily="34" charset="0"/>
                <a:ea typeface="Lato" panose="020F0502020204030203" pitchFamily="34" charset="0"/>
                <a:cs typeface="Lato" panose="020F0502020204030203" pitchFamily="34" charset="0"/>
              </a:rPr>
              <a:t>: </a:t>
            </a:r>
            <a:r>
              <a:rPr lang="en-US" sz="2000" dirty="0">
                <a:latin typeface="Lato" panose="020F0502020204030203" pitchFamily="34" charset="0"/>
                <a:ea typeface="Lato" panose="020F0502020204030203" pitchFamily="34" charset="0"/>
                <a:cs typeface="Lato" panose="020F0502020204030203" pitchFamily="34" charset="0"/>
                <a:hlinkClick r:id="rId2"/>
              </a:rPr>
              <a:t>odollar@uw.edu</a:t>
            </a:r>
            <a:r>
              <a:rPr lang="en-US" sz="2000" dirty="0">
                <a:latin typeface="Lato" panose="020F0502020204030203" pitchFamily="34" charset="0"/>
                <a:ea typeface="Lato" panose="020F0502020204030203" pitchFamily="34" charset="0"/>
                <a:cs typeface="Lato" panose="020F0502020204030203" pitchFamily="34" charset="0"/>
              </a:rPr>
              <a:t> </a:t>
            </a:r>
          </a:p>
        </p:txBody>
      </p:sp>
      <p:sp>
        <p:nvSpPr>
          <p:cNvPr id="8" name="TextBox 7">
            <a:extLst>
              <a:ext uri="{FF2B5EF4-FFF2-40B4-BE49-F238E27FC236}">
                <a16:creationId xmlns:a16="http://schemas.microsoft.com/office/drawing/2014/main" id="{2CA2A1F0-7D55-3FE7-BBEB-6989DDF0BF03}"/>
              </a:ext>
            </a:extLst>
          </p:cNvPr>
          <p:cNvSpPr txBox="1"/>
          <p:nvPr/>
        </p:nvSpPr>
        <p:spPr>
          <a:xfrm>
            <a:off x="5449229" y="5737225"/>
            <a:ext cx="4639456" cy="400110"/>
          </a:xfrm>
          <a:prstGeom prst="rect">
            <a:avLst/>
          </a:prstGeom>
          <a:noFill/>
        </p:spPr>
        <p:txBody>
          <a:bodyPr wrap="square" rtlCol="0">
            <a:spAutoFit/>
          </a:bodyPr>
          <a:lstStyle/>
          <a:p>
            <a:pPr>
              <a:spcAft>
                <a:spcPts val="256"/>
              </a:spcAft>
            </a:pPr>
            <a:r>
              <a:rPr lang="en-US" sz="2000" i="1" dirty="0">
                <a:latin typeface="Lato" panose="020F0502020204030203" pitchFamily="34" charset="0"/>
                <a:ea typeface="Lato" panose="020F0502020204030203" pitchFamily="34" charset="0"/>
                <a:cs typeface="Lato" panose="020F0502020204030203" pitchFamily="34" charset="0"/>
              </a:rPr>
              <a:t>Email: </a:t>
            </a:r>
            <a:r>
              <a:rPr lang="en-US" sz="2000" dirty="0">
                <a:latin typeface="Lato" panose="020F0502020204030203" pitchFamily="34" charset="0"/>
                <a:ea typeface="Lato" panose="020F0502020204030203" pitchFamily="34" charset="0"/>
                <a:cs typeface="Lato" panose="020F0502020204030203" pitchFamily="34" charset="0"/>
                <a:hlinkClick r:id="rId3"/>
              </a:rPr>
              <a:t>nlsschim@uw.edu</a:t>
            </a:r>
            <a:r>
              <a:rPr lang="en-US" sz="2000" dirty="0">
                <a:latin typeface="Lato" panose="020F0502020204030203" pitchFamily="34" charset="0"/>
                <a:ea typeface="Lato" panose="020F0502020204030203" pitchFamily="34" charset="0"/>
                <a:cs typeface="Lato" panose="020F0502020204030203" pitchFamily="34" charset="0"/>
              </a:rPr>
              <a:t> </a:t>
            </a:r>
          </a:p>
        </p:txBody>
      </p:sp>
      <p:pic>
        <p:nvPicPr>
          <p:cNvPr id="11" name="Picture 10" descr="A picture containing text, person, accessory&#10;&#10;Description automatically generated">
            <a:extLst>
              <a:ext uri="{FF2B5EF4-FFF2-40B4-BE49-F238E27FC236}">
                <a16:creationId xmlns:a16="http://schemas.microsoft.com/office/drawing/2014/main" id="{E81B71ED-6C02-98CD-43B2-C12EAF6E0420}"/>
              </a:ext>
            </a:extLst>
          </p:cNvPr>
          <p:cNvPicPr>
            <a:picLocks noChangeAspect="1"/>
          </p:cNvPicPr>
          <p:nvPr/>
        </p:nvPicPr>
        <p:blipFill>
          <a:blip r:embed="rId4"/>
          <a:stretch>
            <a:fillRect/>
          </a:stretch>
        </p:blipFill>
        <p:spPr>
          <a:xfrm>
            <a:off x="778987" y="2645940"/>
            <a:ext cx="2681869" cy="2681869"/>
          </a:xfrm>
          <a:prstGeom prst="rect">
            <a:avLst/>
          </a:prstGeom>
        </p:spPr>
      </p:pic>
      <p:sp>
        <p:nvSpPr>
          <p:cNvPr id="13" name="Title 1">
            <a:extLst>
              <a:ext uri="{FF2B5EF4-FFF2-40B4-BE49-F238E27FC236}">
                <a16:creationId xmlns:a16="http://schemas.microsoft.com/office/drawing/2014/main" id="{3C2E12FA-2B52-545C-BAC4-FC075F10054A}"/>
              </a:ext>
            </a:extLst>
          </p:cNvPr>
          <p:cNvSpPr txBox="1">
            <a:spLocks/>
          </p:cNvSpPr>
          <p:nvPr/>
        </p:nvSpPr>
        <p:spPr>
          <a:xfrm>
            <a:off x="1234068" y="1530191"/>
            <a:ext cx="1903142" cy="93237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3500" b="1" i="0" kern="1200">
                <a:solidFill>
                  <a:schemeClr val="tx1">
                    <a:lumMod val="85000"/>
                    <a:lumOff val="15000"/>
                  </a:schemeClr>
                </a:solidFill>
                <a:latin typeface="Avenir Next" panose="020B0503020202020204" pitchFamily="34" charset="0"/>
                <a:ea typeface="Helvetica Neue" panose="02000503000000020004" pitchFamily="2" charset="0"/>
                <a:cs typeface="Helvetica Neue" panose="02000503000000020004" pitchFamily="2" charset="0"/>
              </a:defRPr>
            </a:lvl1pPr>
          </a:lstStyle>
          <a:p>
            <a:r>
              <a:rPr lang="en-US" dirty="0">
                <a:latin typeface="Lato" panose="020F0502020204030203" pitchFamily="34" charset="0"/>
                <a:ea typeface="Lato" panose="020F0502020204030203" pitchFamily="34" charset="0"/>
                <a:cs typeface="Lato" panose="020F0502020204030203" pitchFamily="34" charset="0"/>
              </a:rPr>
              <a:t>Orion</a:t>
            </a:r>
          </a:p>
        </p:txBody>
      </p:sp>
      <p:pic>
        <p:nvPicPr>
          <p:cNvPr id="16" name="Picture 15" descr="A person holding a cat&#10;&#10;Description automatically generated">
            <a:extLst>
              <a:ext uri="{FF2B5EF4-FFF2-40B4-BE49-F238E27FC236}">
                <a16:creationId xmlns:a16="http://schemas.microsoft.com/office/drawing/2014/main" id="{001B31CD-F0FD-746C-87C3-FE09A661F694}"/>
              </a:ext>
            </a:extLst>
          </p:cNvPr>
          <p:cNvPicPr>
            <a:picLocks noChangeAspect="1"/>
          </p:cNvPicPr>
          <p:nvPr/>
        </p:nvPicPr>
        <p:blipFill>
          <a:blip r:embed="rId5"/>
          <a:stretch>
            <a:fillRect/>
          </a:stretch>
        </p:blipFill>
        <p:spPr>
          <a:xfrm>
            <a:off x="5683145" y="2388219"/>
            <a:ext cx="2414834" cy="3214228"/>
          </a:xfrm>
          <a:prstGeom prst="rect">
            <a:avLst/>
          </a:prstGeom>
        </p:spPr>
      </p:pic>
      <p:sp>
        <p:nvSpPr>
          <p:cNvPr id="17" name="Title 1">
            <a:extLst>
              <a:ext uri="{FF2B5EF4-FFF2-40B4-BE49-F238E27FC236}">
                <a16:creationId xmlns:a16="http://schemas.microsoft.com/office/drawing/2014/main" id="{62BAA98E-1434-FAFE-FAEE-FAEEA7338D0D}"/>
              </a:ext>
            </a:extLst>
          </p:cNvPr>
          <p:cNvSpPr txBox="1">
            <a:spLocks/>
          </p:cNvSpPr>
          <p:nvPr/>
        </p:nvSpPr>
        <p:spPr>
          <a:xfrm>
            <a:off x="5938991" y="1530191"/>
            <a:ext cx="1903142" cy="93237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3500" b="1" i="0" kern="1200">
                <a:solidFill>
                  <a:schemeClr val="tx1">
                    <a:lumMod val="85000"/>
                    <a:lumOff val="15000"/>
                  </a:schemeClr>
                </a:solidFill>
                <a:latin typeface="Avenir Next" panose="020B0503020202020204" pitchFamily="34" charset="0"/>
                <a:ea typeface="Helvetica Neue" panose="02000503000000020004" pitchFamily="2" charset="0"/>
                <a:cs typeface="Helvetica Neue" panose="02000503000000020004" pitchFamily="2" charset="0"/>
              </a:defRPr>
            </a:lvl1pPr>
          </a:lstStyle>
          <a:p>
            <a:r>
              <a:rPr lang="en-US" dirty="0" err="1">
                <a:latin typeface="Lato" panose="020F0502020204030203" pitchFamily="34" charset="0"/>
                <a:ea typeface="Lato" panose="020F0502020204030203" pitchFamily="34" charset="0"/>
                <a:cs typeface="Lato" panose="020F0502020204030203" pitchFamily="34" charset="0"/>
              </a:rPr>
              <a:t>Nels</a:t>
            </a:r>
            <a:endParaRPr lang="en-US" dirty="0">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35713605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2100802" y="536576"/>
            <a:ext cx="4942840" cy="551433"/>
          </a:xfrm>
          <a:prstGeom prst="rect">
            <a:avLst/>
          </a:prstGeom>
        </p:spPr>
        <p:txBody>
          <a:bodyPr vert="horz" wrap="square" lIns="0" tIns="12700" rIns="0" bIns="0" rtlCol="0">
            <a:spAutoFit/>
          </a:bodyPr>
          <a:lstStyle/>
          <a:p>
            <a:pPr marL="12700">
              <a:lnSpc>
                <a:spcPct val="100000"/>
              </a:lnSpc>
              <a:spcBef>
                <a:spcPts val="100"/>
              </a:spcBef>
            </a:pPr>
            <a:r>
              <a:rPr lang="en-US" spc="-30" dirty="0">
                <a:latin typeface="Lato" panose="020F0502020204030203" pitchFamily="34" charset="0"/>
                <a:ea typeface="Lato" panose="020F0502020204030203" pitchFamily="34" charset="0"/>
                <a:cs typeface="Lato" panose="020F0502020204030203" pitchFamily="34" charset="0"/>
              </a:rPr>
              <a:t>Data + science</a:t>
            </a:r>
            <a:r>
              <a:rPr spc="-5" dirty="0">
                <a:latin typeface="Lato" panose="020F0502020204030203" pitchFamily="34" charset="0"/>
                <a:ea typeface="Lato" panose="020F0502020204030203" pitchFamily="34" charset="0"/>
                <a:cs typeface="Lato" panose="020F0502020204030203" pitchFamily="34" charset="0"/>
              </a:rPr>
              <a:t>?</a:t>
            </a:r>
            <a:r>
              <a:rPr lang="en-US" spc="-5" dirty="0">
                <a:latin typeface="Lato" panose="020F0502020204030203" pitchFamily="34" charset="0"/>
                <a:ea typeface="Lato" panose="020F0502020204030203" pitchFamily="34" charset="0"/>
                <a:cs typeface="Lato" panose="020F0502020204030203" pitchFamily="34" charset="0"/>
              </a:rPr>
              <a:t> </a:t>
            </a:r>
            <a:endParaRPr spc="-5" dirty="0">
              <a:latin typeface="Lato" panose="020F0502020204030203" pitchFamily="34" charset="0"/>
              <a:ea typeface="Lato" panose="020F0502020204030203" pitchFamily="34" charset="0"/>
              <a:cs typeface="Lato" panose="020F0502020204030203" pitchFamily="34" charset="0"/>
            </a:endParaRPr>
          </a:p>
        </p:txBody>
      </p:sp>
      <p:sp>
        <p:nvSpPr>
          <p:cNvPr id="5" name="object 5"/>
          <p:cNvSpPr txBox="1"/>
          <p:nvPr/>
        </p:nvSpPr>
        <p:spPr>
          <a:xfrm>
            <a:off x="-284812" y="4363500"/>
            <a:ext cx="9368852" cy="2291653"/>
          </a:xfrm>
          <a:prstGeom prst="rect">
            <a:avLst/>
          </a:prstGeom>
        </p:spPr>
        <p:txBody>
          <a:bodyPr vert="horz" wrap="square" lIns="0" tIns="113030" rIns="0" bIns="0" rtlCol="0">
            <a:spAutoFit/>
          </a:bodyPr>
          <a:lstStyle/>
          <a:p>
            <a:pPr marL="12700" algn="ctr">
              <a:lnSpc>
                <a:spcPct val="100000"/>
              </a:lnSpc>
              <a:spcBef>
                <a:spcPts val="890"/>
              </a:spcBef>
              <a:tabLst>
                <a:tab pos="354965" algn="l"/>
                <a:tab pos="355600" algn="l"/>
              </a:tabLst>
            </a:pPr>
            <a:r>
              <a:rPr sz="2800" b="1" spc="-5" dirty="0">
                <a:latin typeface="Lato" panose="020F0502020204030203" pitchFamily="34" charset="0"/>
                <a:ea typeface="Lato" panose="020F0502020204030203" pitchFamily="34" charset="0"/>
                <a:cs typeface="Lato" panose="020F0502020204030203" pitchFamily="34" charset="0"/>
              </a:rPr>
              <a:t>Science</a:t>
            </a:r>
            <a:r>
              <a:rPr lang="en-US" sz="2800" b="1" spc="-5" dirty="0">
                <a:latin typeface="Lato" panose="020F0502020204030203" pitchFamily="34" charset="0"/>
                <a:ea typeface="Lato" panose="020F0502020204030203" pitchFamily="34" charset="0"/>
                <a:cs typeface="Lato" panose="020F0502020204030203" pitchFamily="34" charset="0"/>
              </a:rPr>
              <a:t>, Art </a:t>
            </a:r>
            <a:r>
              <a:rPr sz="2800" b="1" dirty="0">
                <a:latin typeface="Lato" panose="020F0502020204030203" pitchFamily="34" charset="0"/>
                <a:ea typeface="Lato" panose="020F0502020204030203" pitchFamily="34" charset="0"/>
                <a:cs typeface="Lato" panose="020F0502020204030203" pitchFamily="34" charset="0"/>
              </a:rPr>
              <a:t>&amp;</a:t>
            </a:r>
            <a:r>
              <a:rPr sz="2800" b="1" spc="-5" dirty="0">
                <a:latin typeface="Lato" panose="020F0502020204030203" pitchFamily="34" charset="0"/>
                <a:ea typeface="Lato" panose="020F0502020204030203" pitchFamily="34" charset="0"/>
                <a:cs typeface="Lato" panose="020F0502020204030203" pitchFamily="34" charset="0"/>
              </a:rPr>
              <a:t> </a:t>
            </a:r>
            <a:r>
              <a:rPr lang="en-US" sz="2800" b="1" spc="-5" dirty="0">
                <a:latin typeface="Lato" panose="020F0502020204030203" pitchFamily="34" charset="0"/>
                <a:ea typeface="Lato" panose="020F0502020204030203" pitchFamily="34" charset="0"/>
                <a:cs typeface="Lato" panose="020F0502020204030203" pitchFamily="34" charset="0"/>
              </a:rPr>
              <a:t>E</a:t>
            </a:r>
            <a:r>
              <a:rPr sz="2800" b="1" spc="-5" dirty="0">
                <a:latin typeface="Lato" panose="020F0502020204030203" pitchFamily="34" charset="0"/>
                <a:ea typeface="Lato" panose="020F0502020204030203" pitchFamily="34" charset="0"/>
                <a:cs typeface="Lato" panose="020F0502020204030203" pitchFamily="34" charset="0"/>
              </a:rPr>
              <a:t>ngineering</a:t>
            </a:r>
            <a:endParaRPr sz="2800" b="1" dirty="0">
              <a:latin typeface="Lato" panose="020F0502020204030203" pitchFamily="34" charset="0"/>
              <a:ea typeface="Lato" panose="020F0502020204030203" pitchFamily="34" charset="0"/>
              <a:cs typeface="Lato" panose="020F0502020204030203" pitchFamily="34" charset="0"/>
            </a:endParaRPr>
          </a:p>
          <a:p>
            <a:pPr marL="755650" lvl="1" indent="-285750">
              <a:lnSpc>
                <a:spcPct val="100000"/>
              </a:lnSpc>
              <a:spcBef>
                <a:spcPts val="695"/>
              </a:spcBef>
              <a:buFont typeface="Arial"/>
              <a:buChar char="–"/>
              <a:tabLst>
                <a:tab pos="755650" algn="l"/>
              </a:tabLst>
            </a:pPr>
            <a:r>
              <a:rPr lang="en-US" sz="2400" b="1" spc="-5" dirty="0">
                <a:latin typeface="Lato" panose="020F0502020204030203" pitchFamily="34" charset="0"/>
                <a:ea typeface="Lato" panose="020F0502020204030203" pitchFamily="34" charset="0"/>
                <a:cs typeface="Lato" panose="020F0502020204030203" pitchFamily="34" charset="0"/>
              </a:rPr>
              <a:t>Physical Sciences</a:t>
            </a:r>
            <a:r>
              <a:rPr lang="en-US" sz="2400" spc="-5" dirty="0">
                <a:latin typeface="Lato" panose="020F0502020204030203" pitchFamily="34" charset="0"/>
                <a:ea typeface="Lato" panose="020F0502020204030203" pitchFamily="34" charset="0"/>
                <a:cs typeface="Lato" panose="020F0502020204030203" pitchFamily="34" charset="0"/>
              </a:rPr>
              <a:t>: Physics, Chemistry, Biology, Molecular science</a:t>
            </a:r>
          </a:p>
          <a:p>
            <a:pPr marL="755650" lvl="1" indent="-285750">
              <a:spcBef>
                <a:spcPts val="695"/>
              </a:spcBef>
              <a:buFont typeface="Arial"/>
              <a:buChar char="–"/>
              <a:tabLst>
                <a:tab pos="755650" algn="l"/>
              </a:tabLst>
            </a:pPr>
            <a:r>
              <a:rPr lang="en-US" sz="2400" b="1" spc="-5" dirty="0">
                <a:latin typeface="Lato" panose="020F0502020204030203" pitchFamily="34" charset="0"/>
                <a:ea typeface="Lato" panose="020F0502020204030203" pitchFamily="34" charset="0"/>
                <a:cs typeface="Lato" panose="020F0502020204030203" pitchFamily="34" charset="0"/>
              </a:rPr>
              <a:t>Engineering</a:t>
            </a:r>
            <a:r>
              <a:rPr lang="en-US" sz="2400" spc="-5" dirty="0">
                <a:latin typeface="Lato" panose="020F0502020204030203" pitchFamily="34" charset="0"/>
                <a:ea typeface="Lato" panose="020F0502020204030203" pitchFamily="34" charset="0"/>
                <a:cs typeface="Lato" panose="020F0502020204030203" pitchFamily="34" charset="0"/>
              </a:rPr>
              <a:t>: </a:t>
            </a:r>
            <a:r>
              <a:rPr lang="en-US" sz="2400" spc="-10" dirty="0">
                <a:latin typeface="Lato" panose="020F0502020204030203" pitchFamily="34" charset="0"/>
                <a:ea typeface="Lato" panose="020F0502020204030203" pitchFamily="34" charset="0"/>
                <a:cs typeface="Lato" panose="020F0502020204030203" pitchFamily="34" charset="0"/>
              </a:rPr>
              <a:t>Environment, Materials, Civil, Electrical</a:t>
            </a:r>
            <a:endParaRPr lang="en-US" sz="2400" dirty="0">
              <a:latin typeface="Lato" panose="020F0502020204030203" pitchFamily="34" charset="0"/>
              <a:ea typeface="Lato" panose="020F0502020204030203" pitchFamily="34" charset="0"/>
              <a:cs typeface="Lato" panose="020F0502020204030203" pitchFamily="34" charset="0"/>
            </a:endParaRPr>
          </a:p>
          <a:p>
            <a:pPr marL="755650" lvl="1" indent="-285750">
              <a:lnSpc>
                <a:spcPct val="100000"/>
              </a:lnSpc>
              <a:spcBef>
                <a:spcPts val="670"/>
              </a:spcBef>
              <a:buFont typeface="Arial"/>
              <a:buChar char="–"/>
              <a:tabLst>
                <a:tab pos="755650" algn="l"/>
              </a:tabLst>
            </a:pPr>
            <a:r>
              <a:rPr lang="en-US" sz="2400" b="1" spc="-5" dirty="0">
                <a:latin typeface="Lato" panose="020F0502020204030203" pitchFamily="34" charset="0"/>
                <a:ea typeface="Lato" panose="020F0502020204030203" pitchFamily="34" charset="0"/>
                <a:cs typeface="Lato" panose="020F0502020204030203" pitchFamily="34" charset="0"/>
              </a:rPr>
              <a:t>Social Sciences</a:t>
            </a:r>
            <a:r>
              <a:rPr lang="en-US" sz="2400" spc="-5" dirty="0">
                <a:latin typeface="Lato" panose="020F0502020204030203" pitchFamily="34" charset="0"/>
                <a:ea typeface="Lato" panose="020F0502020204030203" pitchFamily="34" charset="0"/>
                <a:cs typeface="Lato" panose="020F0502020204030203" pitchFamily="34" charset="0"/>
              </a:rPr>
              <a:t>: Psychology, Economics, Sociology, Public Policy</a:t>
            </a:r>
          </a:p>
        </p:txBody>
      </p:sp>
      <p:sp>
        <p:nvSpPr>
          <p:cNvPr id="6" name="object 6"/>
          <p:cNvSpPr/>
          <p:nvPr/>
        </p:nvSpPr>
        <p:spPr>
          <a:xfrm>
            <a:off x="2218543" y="1635359"/>
            <a:ext cx="4631961" cy="2172988"/>
          </a:xfrm>
          <a:prstGeom prst="rect">
            <a:avLst/>
          </a:prstGeom>
          <a:blipFill>
            <a:blip r:embed="rId3" cstate="print"/>
            <a:stretch>
              <a:fillRect/>
            </a:stretch>
          </a:blipFill>
        </p:spPr>
        <p:txBody>
          <a:bodyPr wrap="square" lIns="0" tIns="0" rIns="0" bIns="0" rtlCol="0"/>
          <a:lstStyle/>
          <a:p>
            <a:endParaRPr>
              <a:latin typeface="Lato" panose="020F0502020204030203" pitchFamily="34" charset="0"/>
              <a:ea typeface="Lato" panose="020F0502020204030203" pitchFamily="34" charset="0"/>
              <a:cs typeface="Lato" panose="020F0502020204030203" pitchFamily="34" charset="0"/>
            </a:endParaRPr>
          </a:p>
        </p:txBody>
      </p:sp>
      <p:sp>
        <p:nvSpPr>
          <p:cNvPr id="7" name="Triangle 6">
            <a:extLst>
              <a:ext uri="{FF2B5EF4-FFF2-40B4-BE49-F238E27FC236}">
                <a16:creationId xmlns:a16="http://schemas.microsoft.com/office/drawing/2014/main" id="{1349C680-CA59-0946-B91B-0EA68133DC78}"/>
              </a:ext>
            </a:extLst>
          </p:cNvPr>
          <p:cNvSpPr/>
          <p:nvPr/>
        </p:nvSpPr>
        <p:spPr>
          <a:xfrm rot="10800000">
            <a:off x="1768837" y="3453207"/>
            <a:ext cx="5531372" cy="966567"/>
          </a:xfrm>
          <a:prstGeom prst="triangle">
            <a:avLst>
              <a:gd name="adj" fmla="val 51355"/>
            </a:avLst>
          </a:prstGeom>
          <a:gradFill flip="none" rotWithShape="1">
            <a:gsLst>
              <a:gs pos="81000">
                <a:schemeClr val="accent2">
                  <a:lumMod val="75000"/>
                  <a:tint val="66000"/>
                  <a:satMod val="160000"/>
                </a:schemeClr>
              </a:gs>
              <a:gs pos="0">
                <a:schemeClr val="bg1">
                  <a:alpha val="20000"/>
                </a:schemeClr>
              </a:gs>
            </a:gsLst>
            <a:lin ang="16200000" scaled="1"/>
            <a:tileRect/>
          </a:gra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2093345" y="353453"/>
            <a:ext cx="5207633" cy="551433"/>
          </a:xfrm>
          <a:prstGeom prst="rect">
            <a:avLst/>
          </a:prstGeom>
        </p:spPr>
        <p:txBody>
          <a:bodyPr vert="horz" wrap="square" lIns="0" tIns="12700" rIns="0" bIns="0" rtlCol="0">
            <a:spAutoFit/>
          </a:bodyPr>
          <a:lstStyle/>
          <a:p>
            <a:pPr marL="12700">
              <a:lnSpc>
                <a:spcPct val="100000"/>
              </a:lnSpc>
              <a:spcBef>
                <a:spcPts val="100"/>
              </a:spcBef>
            </a:pPr>
            <a:r>
              <a:rPr spc="-5" dirty="0">
                <a:latin typeface="Lato" panose="020F0502020204030203" pitchFamily="34" charset="0"/>
                <a:ea typeface="Lato" panose="020F0502020204030203" pitchFamily="34" charset="0"/>
                <a:cs typeface="Lato" panose="020F0502020204030203" pitchFamily="34" charset="0"/>
              </a:rPr>
              <a:t>OMG, </a:t>
            </a:r>
            <a:r>
              <a:rPr dirty="0">
                <a:latin typeface="Lato" panose="020F0502020204030203" pitchFamily="34" charset="0"/>
                <a:ea typeface="Lato" panose="020F0502020204030203" pitchFamily="34" charset="0"/>
                <a:cs typeface="Lato" panose="020F0502020204030203" pitchFamily="34" charset="0"/>
              </a:rPr>
              <a:t>so </a:t>
            </a:r>
            <a:r>
              <a:rPr spc="-5" dirty="0">
                <a:latin typeface="Lato" panose="020F0502020204030203" pitchFamily="34" charset="0"/>
                <a:ea typeface="Lato" panose="020F0502020204030203" pitchFamily="34" charset="0"/>
                <a:cs typeface="Lato" panose="020F0502020204030203" pitchFamily="34" charset="0"/>
              </a:rPr>
              <a:t>much</a:t>
            </a:r>
            <a:r>
              <a:rPr spc="-40" dirty="0">
                <a:latin typeface="Lato" panose="020F0502020204030203" pitchFamily="34" charset="0"/>
                <a:ea typeface="Lato" panose="020F0502020204030203" pitchFamily="34" charset="0"/>
                <a:cs typeface="Lato" panose="020F0502020204030203" pitchFamily="34" charset="0"/>
              </a:rPr>
              <a:t> </a:t>
            </a:r>
            <a:r>
              <a:rPr spc="-20" dirty="0">
                <a:latin typeface="Lato" panose="020F0502020204030203" pitchFamily="34" charset="0"/>
                <a:ea typeface="Lato" panose="020F0502020204030203" pitchFamily="34" charset="0"/>
                <a:cs typeface="Lato" panose="020F0502020204030203" pitchFamily="34" charset="0"/>
              </a:rPr>
              <a:t>data!</a:t>
            </a:r>
          </a:p>
        </p:txBody>
      </p:sp>
      <p:sp>
        <p:nvSpPr>
          <p:cNvPr id="4" name="object 4"/>
          <p:cNvSpPr txBox="1"/>
          <p:nvPr/>
        </p:nvSpPr>
        <p:spPr>
          <a:xfrm>
            <a:off x="535940" y="1607820"/>
            <a:ext cx="7973695" cy="412934"/>
          </a:xfrm>
          <a:prstGeom prst="rect">
            <a:avLst/>
          </a:prstGeom>
        </p:spPr>
        <p:txBody>
          <a:bodyPr vert="horz" wrap="square" lIns="0" tIns="12700" rIns="0" bIns="0" rtlCol="0">
            <a:spAutoFit/>
          </a:bodyPr>
          <a:lstStyle/>
          <a:p>
            <a:pPr marL="12700" algn="ctr">
              <a:lnSpc>
                <a:spcPct val="100000"/>
              </a:lnSpc>
              <a:spcBef>
                <a:spcPts val="100"/>
              </a:spcBef>
              <a:tabLst>
                <a:tab pos="354965" algn="l"/>
                <a:tab pos="355600" algn="l"/>
              </a:tabLst>
            </a:pPr>
            <a:r>
              <a:rPr sz="2600" spc="-5" dirty="0">
                <a:latin typeface="Lato" panose="020F0502020204030203" pitchFamily="34" charset="0"/>
                <a:ea typeface="Lato" panose="020F0502020204030203" pitchFamily="34" charset="0"/>
                <a:cs typeface="Lato" panose="020F0502020204030203" pitchFamily="34" charset="0"/>
              </a:rPr>
              <a:t>All fields of science: </a:t>
            </a:r>
            <a:r>
              <a:rPr sz="2600" spc="-45" dirty="0">
                <a:latin typeface="Lato" panose="020F0502020204030203" pitchFamily="34" charset="0"/>
                <a:ea typeface="Lato" panose="020F0502020204030203" pitchFamily="34" charset="0"/>
                <a:cs typeface="Lato" panose="020F0502020204030203" pitchFamily="34" charset="0"/>
              </a:rPr>
              <a:t>“data </a:t>
            </a:r>
            <a:r>
              <a:rPr sz="2600" spc="15" dirty="0">
                <a:latin typeface="Lato" panose="020F0502020204030203" pitchFamily="34" charset="0"/>
                <a:ea typeface="Lato" panose="020F0502020204030203" pitchFamily="34" charset="0"/>
                <a:cs typeface="Lato" panose="020F0502020204030203" pitchFamily="34" charset="0"/>
              </a:rPr>
              <a:t>poor” </a:t>
            </a:r>
            <a:r>
              <a:rPr sz="2600" dirty="0">
                <a:latin typeface="Lato" panose="020F0502020204030203" pitchFamily="34" charset="0"/>
                <a:ea typeface="Lato" panose="020F0502020204030203" pitchFamily="34" charset="0"/>
                <a:cs typeface="Lato" panose="020F0502020204030203" pitchFamily="34" charset="0"/>
              </a:rPr>
              <a:t>→ </a:t>
            </a:r>
            <a:r>
              <a:rPr sz="2600" spc="-45" dirty="0">
                <a:latin typeface="Lato" panose="020F0502020204030203" pitchFamily="34" charset="0"/>
                <a:ea typeface="Lato" panose="020F0502020204030203" pitchFamily="34" charset="0"/>
                <a:cs typeface="Lato" panose="020F0502020204030203" pitchFamily="34" charset="0"/>
              </a:rPr>
              <a:t>“data</a:t>
            </a:r>
            <a:r>
              <a:rPr sz="2600" spc="85" dirty="0">
                <a:latin typeface="Lato" panose="020F0502020204030203" pitchFamily="34" charset="0"/>
                <a:ea typeface="Lato" panose="020F0502020204030203" pitchFamily="34" charset="0"/>
                <a:cs typeface="Lato" panose="020F0502020204030203" pitchFamily="34" charset="0"/>
              </a:rPr>
              <a:t> </a:t>
            </a:r>
            <a:r>
              <a:rPr sz="2600" spc="-5" dirty="0">
                <a:latin typeface="Lato" panose="020F0502020204030203" pitchFamily="34" charset="0"/>
                <a:ea typeface="Lato" panose="020F0502020204030203" pitchFamily="34" charset="0"/>
                <a:cs typeface="Lato" panose="020F0502020204030203" pitchFamily="34" charset="0"/>
              </a:rPr>
              <a:t>rich”</a:t>
            </a:r>
            <a:endParaRPr sz="2600" dirty="0">
              <a:latin typeface="Lato" panose="020F0502020204030203" pitchFamily="34" charset="0"/>
              <a:ea typeface="Lato" panose="020F0502020204030203" pitchFamily="34" charset="0"/>
              <a:cs typeface="Lato" panose="020F0502020204030203" pitchFamily="34" charset="0"/>
            </a:endParaRPr>
          </a:p>
        </p:txBody>
      </p:sp>
      <p:sp>
        <p:nvSpPr>
          <p:cNvPr id="5" name="object 5"/>
          <p:cNvSpPr txBox="1"/>
          <p:nvPr/>
        </p:nvSpPr>
        <p:spPr>
          <a:xfrm>
            <a:off x="643981" y="4226194"/>
            <a:ext cx="1734640" cy="289823"/>
          </a:xfrm>
          <a:prstGeom prst="rect">
            <a:avLst/>
          </a:prstGeom>
        </p:spPr>
        <p:txBody>
          <a:bodyPr vert="horz" wrap="square" lIns="0" tIns="12700" rIns="0" bIns="0" rtlCol="0">
            <a:spAutoFit/>
          </a:bodyPr>
          <a:lstStyle/>
          <a:p>
            <a:pPr marL="12700">
              <a:lnSpc>
                <a:spcPct val="100000"/>
              </a:lnSpc>
              <a:spcBef>
                <a:spcPts val="100"/>
              </a:spcBef>
            </a:pPr>
            <a:r>
              <a:rPr sz="1800" spc="-15" dirty="0">
                <a:latin typeface="Lato" panose="020F0502020204030203" pitchFamily="34" charset="0"/>
                <a:ea typeface="Lato" panose="020F0502020204030203" pitchFamily="34" charset="0"/>
                <a:cs typeface="Lato" panose="020F0502020204030203" pitchFamily="34" charset="0"/>
              </a:rPr>
              <a:t>Astronomy:</a:t>
            </a:r>
            <a:r>
              <a:rPr sz="1800" spc="-35" dirty="0">
                <a:latin typeface="Lato" panose="020F0502020204030203" pitchFamily="34" charset="0"/>
                <a:ea typeface="Lato" panose="020F0502020204030203" pitchFamily="34" charset="0"/>
                <a:cs typeface="Lato" panose="020F0502020204030203" pitchFamily="34" charset="0"/>
              </a:rPr>
              <a:t> </a:t>
            </a:r>
            <a:r>
              <a:rPr sz="1800" spc="-5" dirty="0">
                <a:latin typeface="Lato" panose="020F0502020204030203" pitchFamily="34" charset="0"/>
                <a:ea typeface="Lato" panose="020F0502020204030203" pitchFamily="34" charset="0"/>
                <a:cs typeface="Lato" panose="020F0502020204030203" pitchFamily="34" charset="0"/>
              </a:rPr>
              <a:t>LSST</a:t>
            </a:r>
            <a:endParaRPr sz="1800" dirty="0">
              <a:latin typeface="Lato" panose="020F0502020204030203" pitchFamily="34" charset="0"/>
              <a:ea typeface="Lato" panose="020F0502020204030203" pitchFamily="34" charset="0"/>
              <a:cs typeface="Lato" panose="020F0502020204030203" pitchFamily="34" charset="0"/>
            </a:endParaRPr>
          </a:p>
        </p:txBody>
      </p:sp>
      <p:sp>
        <p:nvSpPr>
          <p:cNvPr id="6" name="object 6"/>
          <p:cNvSpPr/>
          <p:nvPr/>
        </p:nvSpPr>
        <p:spPr>
          <a:xfrm>
            <a:off x="3067490" y="2517044"/>
            <a:ext cx="2682604" cy="1706880"/>
          </a:xfrm>
          <a:prstGeom prst="rect">
            <a:avLst/>
          </a:prstGeom>
          <a:blipFill>
            <a:blip r:embed="rId3" cstate="print"/>
            <a:stretch>
              <a:fillRect/>
            </a:stretch>
          </a:blipFill>
        </p:spPr>
        <p:txBody>
          <a:bodyPr wrap="square" lIns="0" tIns="0" rIns="0" bIns="0" rtlCol="0"/>
          <a:lstStyle/>
          <a:p>
            <a:endParaRPr>
              <a:latin typeface="Lato" panose="020F0502020204030203" pitchFamily="34" charset="0"/>
              <a:ea typeface="Lato" panose="020F0502020204030203" pitchFamily="34" charset="0"/>
              <a:cs typeface="Lato" panose="020F0502020204030203" pitchFamily="34" charset="0"/>
            </a:endParaRPr>
          </a:p>
        </p:txBody>
      </p:sp>
      <p:sp>
        <p:nvSpPr>
          <p:cNvPr id="7" name="object 7"/>
          <p:cNvSpPr/>
          <p:nvPr/>
        </p:nvSpPr>
        <p:spPr>
          <a:xfrm>
            <a:off x="411065" y="4587201"/>
            <a:ext cx="2128267" cy="1706880"/>
          </a:xfrm>
          <a:prstGeom prst="rect">
            <a:avLst/>
          </a:prstGeom>
          <a:blipFill>
            <a:blip r:embed="rId4" cstate="print"/>
            <a:stretch>
              <a:fillRect/>
            </a:stretch>
          </a:blipFill>
        </p:spPr>
        <p:txBody>
          <a:bodyPr wrap="square" lIns="0" tIns="0" rIns="0" bIns="0" rtlCol="0"/>
          <a:lstStyle/>
          <a:p>
            <a:endParaRPr>
              <a:latin typeface="Lato" panose="020F0502020204030203" pitchFamily="34" charset="0"/>
              <a:ea typeface="Lato" panose="020F0502020204030203" pitchFamily="34" charset="0"/>
              <a:cs typeface="Lato" panose="020F0502020204030203" pitchFamily="34" charset="0"/>
            </a:endParaRPr>
          </a:p>
        </p:txBody>
      </p:sp>
      <p:sp>
        <p:nvSpPr>
          <p:cNvPr id="12" name="object 12"/>
          <p:cNvSpPr txBox="1"/>
          <p:nvPr/>
        </p:nvSpPr>
        <p:spPr>
          <a:xfrm>
            <a:off x="3832053" y="4204981"/>
            <a:ext cx="1572541" cy="289823"/>
          </a:xfrm>
          <a:prstGeom prst="rect">
            <a:avLst/>
          </a:prstGeom>
        </p:spPr>
        <p:txBody>
          <a:bodyPr vert="horz" wrap="square" lIns="0" tIns="12700" rIns="0" bIns="0" rtlCol="0">
            <a:spAutoFit/>
          </a:bodyPr>
          <a:lstStyle/>
          <a:p>
            <a:pPr marL="12700">
              <a:lnSpc>
                <a:spcPct val="100000"/>
              </a:lnSpc>
              <a:spcBef>
                <a:spcPts val="100"/>
              </a:spcBef>
            </a:pPr>
            <a:r>
              <a:rPr sz="1800" spc="-10" dirty="0">
                <a:latin typeface="Lato" panose="020F0502020204030203" pitchFamily="34" charset="0"/>
                <a:ea typeface="Lato" panose="020F0502020204030203" pitchFamily="34" charset="0"/>
                <a:cs typeface="Lato" panose="020F0502020204030203" pitchFamily="34" charset="0"/>
              </a:rPr>
              <a:t>Physics:</a:t>
            </a:r>
            <a:r>
              <a:rPr sz="1800" spc="-60" dirty="0">
                <a:latin typeface="Lato" panose="020F0502020204030203" pitchFamily="34" charset="0"/>
                <a:ea typeface="Lato" panose="020F0502020204030203" pitchFamily="34" charset="0"/>
                <a:cs typeface="Lato" panose="020F0502020204030203" pitchFamily="34" charset="0"/>
              </a:rPr>
              <a:t> </a:t>
            </a:r>
            <a:r>
              <a:rPr sz="1800" dirty="0">
                <a:latin typeface="Lato" panose="020F0502020204030203" pitchFamily="34" charset="0"/>
                <a:ea typeface="Lato" panose="020F0502020204030203" pitchFamily="34" charset="0"/>
                <a:cs typeface="Lato" panose="020F0502020204030203" pitchFamily="34" charset="0"/>
              </a:rPr>
              <a:t>LHC</a:t>
            </a:r>
          </a:p>
        </p:txBody>
      </p:sp>
      <p:sp>
        <p:nvSpPr>
          <p:cNvPr id="15" name="object 15"/>
          <p:cNvSpPr txBox="1"/>
          <p:nvPr/>
        </p:nvSpPr>
        <p:spPr>
          <a:xfrm>
            <a:off x="452484" y="6428020"/>
            <a:ext cx="2140474" cy="289823"/>
          </a:xfrm>
          <a:prstGeom prst="rect">
            <a:avLst/>
          </a:prstGeom>
        </p:spPr>
        <p:txBody>
          <a:bodyPr vert="horz" wrap="square" lIns="0" tIns="12700" rIns="0" bIns="0" rtlCol="0">
            <a:spAutoFit/>
          </a:bodyPr>
          <a:lstStyle/>
          <a:p>
            <a:pPr marL="12700">
              <a:lnSpc>
                <a:spcPct val="100000"/>
              </a:lnSpc>
              <a:spcBef>
                <a:spcPts val="100"/>
              </a:spcBef>
            </a:pPr>
            <a:r>
              <a:rPr sz="1800" spc="-5" dirty="0">
                <a:latin typeface="Lato" panose="020F0502020204030203" pitchFamily="34" charset="0"/>
                <a:ea typeface="Lato" panose="020F0502020204030203" pitchFamily="34" charset="0"/>
                <a:cs typeface="Lato" panose="020F0502020204030203" pitchFamily="34" charset="0"/>
              </a:rPr>
              <a:t>Biology:</a:t>
            </a:r>
            <a:r>
              <a:rPr sz="1800" spc="-10" dirty="0">
                <a:latin typeface="Lato" panose="020F0502020204030203" pitchFamily="34" charset="0"/>
                <a:ea typeface="Lato" panose="020F0502020204030203" pitchFamily="34" charset="0"/>
                <a:cs typeface="Lato" panose="020F0502020204030203" pitchFamily="34" charset="0"/>
              </a:rPr>
              <a:t> </a:t>
            </a:r>
            <a:r>
              <a:rPr sz="1800" spc="-5" dirty="0">
                <a:latin typeface="Lato" panose="020F0502020204030203" pitchFamily="34" charset="0"/>
                <a:ea typeface="Lato" panose="020F0502020204030203" pitchFamily="34" charset="0"/>
                <a:cs typeface="Lato" panose="020F0502020204030203" pitchFamily="34" charset="0"/>
              </a:rPr>
              <a:t>Sequencing</a:t>
            </a:r>
            <a:endParaRPr sz="1800" dirty="0">
              <a:latin typeface="Lato" panose="020F0502020204030203" pitchFamily="34" charset="0"/>
              <a:ea typeface="Lato" panose="020F0502020204030203" pitchFamily="34" charset="0"/>
              <a:cs typeface="Lato" panose="020F0502020204030203" pitchFamily="34" charset="0"/>
            </a:endParaRPr>
          </a:p>
        </p:txBody>
      </p:sp>
      <p:sp>
        <p:nvSpPr>
          <p:cNvPr id="17" name="object 17"/>
          <p:cNvSpPr txBox="1"/>
          <p:nvPr/>
        </p:nvSpPr>
        <p:spPr>
          <a:xfrm>
            <a:off x="3160404" y="6316610"/>
            <a:ext cx="2589690" cy="289823"/>
          </a:xfrm>
          <a:prstGeom prst="rect">
            <a:avLst/>
          </a:prstGeom>
        </p:spPr>
        <p:txBody>
          <a:bodyPr vert="horz" wrap="square" lIns="0" tIns="12700" rIns="0" bIns="0" rtlCol="0">
            <a:spAutoFit/>
          </a:bodyPr>
          <a:lstStyle/>
          <a:p>
            <a:pPr marL="12700" algn="ctr">
              <a:lnSpc>
                <a:spcPct val="100000"/>
              </a:lnSpc>
              <a:spcBef>
                <a:spcPts val="100"/>
              </a:spcBef>
            </a:pPr>
            <a:r>
              <a:rPr sz="1800" spc="-5" dirty="0">
                <a:latin typeface="Lato" panose="020F0502020204030203" pitchFamily="34" charset="0"/>
                <a:ea typeface="Lato" panose="020F0502020204030203" pitchFamily="34" charset="0"/>
                <a:cs typeface="Lato" panose="020F0502020204030203" pitchFamily="34" charset="0"/>
              </a:rPr>
              <a:t>Neuroscience: </a:t>
            </a:r>
            <a:r>
              <a:rPr sz="1800" spc="-10" dirty="0">
                <a:latin typeface="Lato" panose="020F0502020204030203" pitchFamily="34" charset="0"/>
                <a:ea typeface="Lato" panose="020F0502020204030203" pitchFamily="34" charset="0"/>
                <a:cs typeface="Lato" panose="020F0502020204030203" pitchFamily="34" charset="0"/>
              </a:rPr>
              <a:t>EEG,</a:t>
            </a:r>
            <a:r>
              <a:rPr sz="1800" spc="-35" dirty="0">
                <a:latin typeface="Lato" panose="020F0502020204030203" pitchFamily="34" charset="0"/>
                <a:ea typeface="Lato" panose="020F0502020204030203" pitchFamily="34" charset="0"/>
                <a:cs typeface="Lato" panose="020F0502020204030203" pitchFamily="34" charset="0"/>
              </a:rPr>
              <a:t> </a:t>
            </a:r>
            <a:r>
              <a:rPr sz="1800" spc="-5" dirty="0">
                <a:latin typeface="Lato" panose="020F0502020204030203" pitchFamily="34" charset="0"/>
                <a:ea typeface="Lato" panose="020F0502020204030203" pitchFamily="34" charset="0"/>
                <a:cs typeface="Lato" panose="020F0502020204030203" pitchFamily="34" charset="0"/>
              </a:rPr>
              <a:t>fMRI</a:t>
            </a:r>
            <a:endParaRPr sz="1800" dirty="0">
              <a:latin typeface="Lato" panose="020F0502020204030203" pitchFamily="34" charset="0"/>
              <a:ea typeface="Lato" panose="020F0502020204030203" pitchFamily="34" charset="0"/>
              <a:cs typeface="Lato" panose="020F0502020204030203" pitchFamily="34" charset="0"/>
            </a:endParaRPr>
          </a:p>
        </p:txBody>
      </p:sp>
      <p:sp>
        <p:nvSpPr>
          <p:cNvPr id="18" name="object 18"/>
          <p:cNvSpPr/>
          <p:nvPr/>
        </p:nvSpPr>
        <p:spPr>
          <a:xfrm>
            <a:off x="3325923" y="4994905"/>
            <a:ext cx="2165737" cy="1153458"/>
          </a:xfrm>
          <a:prstGeom prst="rect">
            <a:avLst/>
          </a:prstGeom>
          <a:blipFill>
            <a:blip r:embed="rId5" cstate="print"/>
            <a:stretch>
              <a:fillRect/>
            </a:stretch>
          </a:blipFill>
        </p:spPr>
        <p:txBody>
          <a:bodyPr wrap="square" lIns="0" tIns="0" rIns="0" bIns="0" rtlCol="0"/>
          <a:lstStyle/>
          <a:p>
            <a:endParaRPr>
              <a:latin typeface="Lato" panose="020F0502020204030203" pitchFamily="34" charset="0"/>
              <a:ea typeface="Lato" panose="020F0502020204030203" pitchFamily="34" charset="0"/>
              <a:cs typeface="Lato" panose="020F0502020204030203" pitchFamily="34" charset="0"/>
            </a:endParaRPr>
          </a:p>
        </p:txBody>
      </p:sp>
      <p:sp>
        <p:nvSpPr>
          <p:cNvPr id="19" name="object 19"/>
          <p:cNvSpPr/>
          <p:nvPr/>
        </p:nvSpPr>
        <p:spPr>
          <a:xfrm>
            <a:off x="468382" y="2188722"/>
            <a:ext cx="2258589" cy="2052688"/>
          </a:xfrm>
          <a:prstGeom prst="rect">
            <a:avLst/>
          </a:prstGeom>
          <a:blipFill>
            <a:blip r:embed="rId6" cstate="print"/>
            <a:stretch>
              <a:fillRect/>
            </a:stretch>
          </a:blipFill>
        </p:spPr>
        <p:txBody>
          <a:bodyPr wrap="square" lIns="0" tIns="0" rIns="0" bIns="0" rtlCol="0"/>
          <a:lstStyle/>
          <a:p>
            <a:endParaRPr>
              <a:latin typeface="Lato" panose="020F0502020204030203" pitchFamily="34" charset="0"/>
              <a:ea typeface="Lato" panose="020F0502020204030203" pitchFamily="34" charset="0"/>
              <a:cs typeface="Lato" panose="020F0502020204030203" pitchFamily="34" charset="0"/>
            </a:endParaRPr>
          </a:p>
        </p:txBody>
      </p:sp>
      <p:sp>
        <p:nvSpPr>
          <p:cNvPr id="14" name="object 10">
            <a:extLst>
              <a:ext uri="{FF2B5EF4-FFF2-40B4-BE49-F238E27FC236}">
                <a16:creationId xmlns:a16="http://schemas.microsoft.com/office/drawing/2014/main" id="{85FFFCAF-97FC-4E99-BAFA-1FD6CBD7EF36}"/>
              </a:ext>
            </a:extLst>
          </p:cNvPr>
          <p:cNvSpPr/>
          <p:nvPr/>
        </p:nvSpPr>
        <p:spPr>
          <a:xfrm>
            <a:off x="6416314" y="2534530"/>
            <a:ext cx="2083705" cy="1706880"/>
          </a:xfrm>
          <a:prstGeom prst="rect">
            <a:avLst/>
          </a:prstGeom>
          <a:blipFill>
            <a:blip r:embed="rId7" cstate="print"/>
            <a:stretch>
              <a:fillRect/>
            </a:stretch>
          </a:blipFill>
        </p:spPr>
        <p:txBody>
          <a:bodyPr wrap="square" lIns="0" tIns="0" rIns="0" bIns="0" rtlCol="0"/>
          <a:lstStyle/>
          <a:p>
            <a:endParaRPr>
              <a:latin typeface="Lato" panose="020F0502020204030203" pitchFamily="34" charset="0"/>
              <a:ea typeface="Lato" panose="020F0502020204030203" pitchFamily="34" charset="0"/>
              <a:cs typeface="Lato" panose="020F0502020204030203" pitchFamily="34" charset="0"/>
            </a:endParaRPr>
          </a:p>
        </p:txBody>
      </p:sp>
      <p:sp>
        <p:nvSpPr>
          <p:cNvPr id="16" name="object 14">
            <a:extLst>
              <a:ext uri="{FF2B5EF4-FFF2-40B4-BE49-F238E27FC236}">
                <a16:creationId xmlns:a16="http://schemas.microsoft.com/office/drawing/2014/main" id="{29C0DCC1-F151-4535-BB53-2603D03D3294}"/>
              </a:ext>
            </a:extLst>
          </p:cNvPr>
          <p:cNvSpPr txBox="1"/>
          <p:nvPr/>
        </p:nvSpPr>
        <p:spPr>
          <a:xfrm>
            <a:off x="6204833" y="4246828"/>
            <a:ext cx="2714315" cy="289823"/>
          </a:xfrm>
          <a:prstGeom prst="rect">
            <a:avLst/>
          </a:prstGeom>
        </p:spPr>
        <p:txBody>
          <a:bodyPr vert="horz" wrap="square" lIns="0" tIns="12700" rIns="0" bIns="0" rtlCol="0">
            <a:spAutoFit/>
          </a:bodyPr>
          <a:lstStyle/>
          <a:p>
            <a:pPr marL="12700">
              <a:lnSpc>
                <a:spcPct val="100000"/>
              </a:lnSpc>
              <a:spcBef>
                <a:spcPts val="100"/>
              </a:spcBef>
            </a:pPr>
            <a:r>
              <a:rPr sz="1800" spc="-5" dirty="0">
                <a:latin typeface="Lato" panose="020F0502020204030203" pitchFamily="34" charset="0"/>
                <a:ea typeface="Lato" panose="020F0502020204030203" pitchFamily="34" charset="0"/>
                <a:cs typeface="Lato" panose="020F0502020204030203" pitchFamily="34" charset="0"/>
              </a:rPr>
              <a:t>Sociology: Social </a:t>
            </a:r>
            <a:r>
              <a:rPr sz="1800" spc="-10" dirty="0">
                <a:latin typeface="Lato" panose="020F0502020204030203" pitchFamily="34" charset="0"/>
                <a:ea typeface="Lato" panose="020F0502020204030203" pitchFamily="34" charset="0"/>
                <a:cs typeface="Lato" panose="020F0502020204030203" pitchFamily="34" charset="0"/>
              </a:rPr>
              <a:t>networks</a:t>
            </a:r>
            <a:endParaRPr sz="1800" dirty="0">
              <a:latin typeface="Lato" panose="020F0502020204030203" pitchFamily="34" charset="0"/>
              <a:ea typeface="Lato" panose="020F0502020204030203" pitchFamily="34" charset="0"/>
              <a:cs typeface="Lato" panose="020F0502020204030203" pitchFamily="34" charset="0"/>
            </a:endParaRPr>
          </a:p>
        </p:txBody>
      </p:sp>
      <p:sp>
        <p:nvSpPr>
          <p:cNvPr id="20" name="object 11">
            <a:extLst>
              <a:ext uri="{FF2B5EF4-FFF2-40B4-BE49-F238E27FC236}">
                <a16:creationId xmlns:a16="http://schemas.microsoft.com/office/drawing/2014/main" id="{EE9CCA8D-C554-45A6-BA47-9E129A8E6204}"/>
              </a:ext>
            </a:extLst>
          </p:cNvPr>
          <p:cNvSpPr/>
          <p:nvPr/>
        </p:nvSpPr>
        <p:spPr>
          <a:xfrm>
            <a:off x="6416314" y="4865149"/>
            <a:ext cx="1851851" cy="1412971"/>
          </a:xfrm>
          <a:prstGeom prst="rect">
            <a:avLst/>
          </a:prstGeom>
          <a:blipFill>
            <a:blip r:embed="rId8" cstate="print"/>
            <a:stretch>
              <a:fillRect/>
            </a:stretch>
          </a:blipFill>
        </p:spPr>
        <p:txBody>
          <a:bodyPr wrap="square" lIns="0" tIns="0" rIns="0" bIns="0" rtlCol="0"/>
          <a:lstStyle/>
          <a:p>
            <a:endParaRPr>
              <a:latin typeface="Lato" panose="020F0502020204030203" pitchFamily="34" charset="0"/>
              <a:ea typeface="Lato" panose="020F0502020204030203" pitchFamily="34" charset="0"/>
              <a:cs typeface="Lato" panose="020F0502020204030203" pitchFamily="34" charset="0"/>
            </a:endParaRPr>
          </a:p>
        </p:txBody>
      </p:sp>
      <p:sp>
        <p:nvSpPr>
          <p:cNvPr id="21" name="object 16">
            <a:extLst>
              <a:ext uri="{FF2B5EF4-FFF2-40B4-BE49-F238E27FC236}">
                <a16:creationId xmlns:a16="http://schemas.microsoft.com/office/drawing/2014/main" id="{3667C60C-3B60-4A28-9498-7303C31815BC}"/>
              </a:ext>
            </a:extLst>
          </p:cNvPr>
          <p:cNvSpPr txBox="1"/>
          <p:nvPr/>
        </p:nvSpPr>
        <p:spPr>
          <a:xfrm>
            <a:off x="6506073" y="6331026"/>
            <a:ext cx="1717122" cy="502061"/>
          </a:xfrm>
          <a:prstGeom prst="rect">
            <a:avLst/>
          </a:prstGeom>
        </p:spPr>
        <p:txBody>
          <a:bodyPr vert="horz" wrap="square" lIns="0" tIns="65405" rIns="0" bIns="0" rtlCol="0">
            <a:spAutoFit/>
          </a:bodyPr>
          <a:lstStyle/>
          <a:p>
            <a:pPr marL="311785" marR="5080" indent="-299720">
              <a:lnSpc>
                <a:spcPts val="1730"/>
              </a:lnSpc>
              <a:spcBef>
                <a:spcPts val="515"/>
              </a:spcBef>
            </a:pPr>
            <a:r>
              <a:rPr sz="1800" spc="-10" dirty="0">
                <a:latin typeface="Lato" panose="020F0502020204030203" pitchFamily="34" charset="0"/>
                <a:ea typeface="Lato" panose="020F0502020204030203" pitchFamily="34" charset="0"/>
                <a:cs typeface="Lato" panose="020F0502020204030203" pitchFamily="34" charset="0"/>
              </a:rPr>
              <a:t>Economics: </a:t>
            </a:r>
            <a:r>
              <a:rPr sz="1800" spc="-5" dirty="0">
                <a:latin typeface="Lato" panose="020F0502020204030203" pitchFamily="34" charset="0"/>
                <a:ea typeface="Lato" panose="020F0502020204030203" pitchFamily="34" charset="0"/>
                <a:cs typeface="Lato" panose="020F0502020204030203" pitchFamily="34" charset="0"/>
              </a:rPr>
              <a:t>POS  terminals</a:t>
            </a:r>
            <a:endParaRPr sz="1800" dirty="0">
              <a:latin typeface="Lato" panose="020F0502020204030203" pitchFamily="34" charset="0"/>
              <a:ea typeface="Lato" panose="020F0502020204030203" pitchFamily="34" charset="0"/>
              <a:cs typeface="Lato" panose="020F0502020204030203" pitchFamily="34"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A864ED-A331-EE4A-BA0B-17188AD4878B}"/>
              </a:ext>
            </a:extLst>
          </p:cNvPr>
          <p:cNvSpPr>
            <a:spLocks noGrp="1"/>
          </p:cNvSpPr>
          <p:nvPr>
            <p:ph type="title"/>
          </p:nvPr>
        </p:nvSpPr>
        <p:spPr/>
        <p:txBody>
          <a:bodyPr/>
          <a:lstStyle/>
          <a:p>
            <a:r>
              <a:rPr lang="en-US" dirty="0">
                <a:latin typeface="Lato" panose="020F0502020204030203" pitchFamily="34" charset="0"/>
                <a:ea typeface="Lato" panose="020F0502020204030203" pitchFamily="34" charset="0"/>
                <a:cs typeface="Lato" panose="020F0502020204030203" pitchFamily="34" charset="0"/>
              </a:rPr>
              <a:t>Need time &amp; energy to compute</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527FF181-435F-F24D-A7CB-D08C4A85D05B}"/>
                  </a:ext>
                </a:extLst>
              </p:cNvPr>
              <p:cNvSpPr>
                <a:spLocks noGrp="1"/>
              </p:cNvSpPr>
              <p:nvPr>
                <p:ph idx="1"/>
              </p:nvPr>
            </p:nvSpPr>
            <p:spPr/>
            <p:txBody>
              <a:bodyPr>
                <a:normAutofit/>
              </a:bodyPr>
              <a:lstStyle/>
              <a:p>
                <a:pPr marL="0" indent="0">
                  <a:buNone/>
                </a:pPr>
                <a:r>
                  <a:rPr lang="en-US" b="1" dirty="0"/>
                  <a:t>Modeling data – the larger the data the more time needed to carry out an operation</a:t>
                </a:r>
              </a:p>
              <a:p>
                <a:pPr marL="0" indent="0">
                  <a:buNone/>
                </a:pPr>
                <a:endParaRPr lang="en-US" b="1" dirty="0"/>
              </a:p>
              <a:p>
                <a:r>
                  <a:rPr lang="en-US" dirty="0"/>
                  <a:t>Scalar multiplication - </a:t>
                </a:r>
                <a:r>
                  <a:rPr lang="en-US" dirty="0">
                    <a:solidFill>
                      <a:schemeClr val="accent2"/>
                    </a:solidFill>
                  </a:rPr>
                  <a:t>1.0 </a:t>
                </a:r>
                <a14:m>
                  <m:oMath xmlns:m="http://schemas.openxmlformats.org/officeDocument/2006/math">
                    <m:r>
                      <a:rPr lang="en-US" i="1" dirty="0">
                        <a:solidFill>
                          <a:schemeClr val="accent2"/>
                        </a:solidFill>
                        <a:latin typeface="Cambria Math" panose="02040503050406030204" pitchFamily="18" charset="0"/>
                      </a:rPr>
                      <m:t>⋅</m:t>
                    </m:r>
                  </m:oMath>
                </a14:m>
                <a:r>
                  <a:rPr lang="en-US" dirty="0">
                    <a:solidFill>
                      <a:schemeClr val="accent2"/>
                    </a:solidFill>
                  </a:rPr>
                  <a:t> 2.0</a:t>
                </a:r>
              </a:p>
              <a:p>
                <a:r>
                  <a:rPr lang="en-US" dirty="0"/>
                  <a:t>Vector multiplication – </a:t>
                </a:r>
                <a:r>
                  <a:rPr lang="en-US" dirty="0">
                    <a:solidFill>
                      <a:schemeClr val="tx2">
                        <a:lumMod val="75000"/>
                      </a:schemeClr>
                    </a:solidFill>
                  </a:rPr>
                  <a:t>[1.0 2.0 3.0 … ] </a:t>
                </a:r>
                <a14:m>
                  <m:oMath xmlns:m="http://schemas.openxmlformats.org/officeDocument/2006/math">
                    <m:r>
                      <a:rPr lang="en-US" i="1" dirty="0">
                        <a:solidFill>
                          <a:schemeClr val="tx2">
                            <a:lumMod val="75000"/>
                          </a:schemeClr>
                        </a:solidFill>
                        <a:latin typeface="Cambria Math" panose="02040503050406030204" pitchFamily="18" charset="0"/>
                      </a:rPr>
                      <m:t>⋅</m:t>
                    </m:r>
                  </m:oMath>
                </a14:m>
                <a:r>
                  <a:rPr lang="en-US" dirty="0">
                    <a:solidFill>
                      <a:schemeClr val="tx2">
                        <a:lumMod val="75000"/>
                      </a:schemeClr>
                    </a:solidFill>
                  </a:rPr>
                  <a:t> [2.3 4.5 5.2 …]</a:t>
                </a:r>
              </a:p>
              <a:p>
                <a:pPr marL="0" indent="0" algn="ctr">
                  <a:buNone/>
                </a:pPr>
                <a:endParaRPr lang="en-US" b="1" dirty="0"/>
              </a:p>
              <a:p>
                <a:pPr marL="0" indent="0" algn="ctr">
                  <a:buNone/>
                </a:pPr>
                <a:r>
                  <a:rPr lang="en-US" sz="2800" b="1" dirty="0">
                    <a:solidFill>
                      <a:schemeClr val="accent2"/>
                    </a:solidFill>
                  </a:rPr>
                  <a:t>Time 1</a:t>
                </a:r>
                <a14:m>
                  <m:oMath xmlns:m="http://schemas.openxmlformats.org/officeDocument/2006/math">
                    <m:r>
                      <a:rPr lang="en-US" sz="2800" b="1" i="0" dirty="0" smtClean="0">
                        <a:solidFill>
                          <a:schemeClr val="accent2"/>
                        </a:solidFill>
                        <a:latin typeface="Cambria Math" panose="02040503050406030204" pitchFamily="18" charset="0"/>
                        <a:ea typeface="Cambria Math" panose="02040503050406030204" pitchFamily="18" charset="0"/>
                      </a:rPr>
                      <m:t> </m:t>
                    </m:r>
                    <m:r>
                      <a:rPr lang="en-US" sz="2800" i="1" dirty="0" smtClean="0">
                        <a:latin typeface="Cambria Math" panose="02040503050406030204" pitchFamily="18" charset="0"/>
                        <a:ea typeface="Cambria Math" panose="02040503050406030204" pitchFamily="18" charset="0"/>
                      </a:rPr>
                      <m:t>≪</m:t>
                    </m:r>
                  </m:oMath>
                </a14:m>
                <a:r>
                  <a:rPr lang="en-US" sz="2800" dirty="0"/>
                  <a:t> </a:t>
                </a:r>
                <a:r>
                  <a:rPr lang="en-US" sz="2800" b="1" dirty="0">
                    <a:solidFill>
                      <a:schemeClr val="tx2">
                        <a:lumMod val="75000"/>
                      </a:schemeClr>
                    </a:solidFill>
                  </a:rPr>
                  <a:t>Time 2</a:t>
                </a:r>
              </a:p>
              <a:p>
                <a:pPr marL="0" indent="0" algn="ctr">
                  <a:buNone/>
                </a:pPr>
                <a:endParaRPr lang="en-US" sz="2800" b="1" dirty="0">
                  <a:solidFill>
                    <a:schemeClr val="tx2">
                      <a:lumMod val="75000"/>
                    </a:schemeClr>
                  </a:solidFill>
                </a:endParaRPr>
              </a:p>
              <a:p>
                <a:r>
                  <a:rPr lang="en-US" dirty="0"/>
                  <a:t>For vector of length </a:t>
                </a:r>
                <a:r>
                  <a:rPr lang="en-US" i="1" dirty="0"/>
                  <a:t>N</a:t>
                </a:r>
                <a:r>
                  <a:rPr lang="en-US" dirty="0"/>
                  <a:t>, when carrying out the dot product we make </a:t>
                </a:r>
                <a:r>
                  <a:rPr lang="en-US" i="1" dirty="0"/>
                  <a:t>N</a:t>
                </a:r>
                <a14:m>
                  <m:oMath xmlns:m="http://schemas.openxmlformats.org/officeDocument/2006/math">
                    <m:r>
                      <a:rPr lang="en-US" i="1" dirty="0" smtClean="0">
                        <a:latin typeface="Cambria Math" panose="02040503050406030204" pitchFamily="18" charset="0"/>
                        <a:ea typeface="Cambria Math" panose="02040503050406030204" pitchFamily="18" charset="0"/>
                      </a:rPr>
                      <m:t>∙</m:t>
                    </m:r>
                  </m:oMath>
                </a14:m>
                <a:r>
                  <a:rPr lang="en-US" i="1" dirty="0"/>
                  <a:t>N</a:t>
                </a:r>
                <a:r>
                  <a:rPr lang="en-US" dirty="0"/>
                  <a:t> multiplications and sum </a:t>
                </a:r>
                <a:r>
                  <a:rPr lang="en-US" i="1" dirty="0"/>
                  <a:t>N</a:t>
                </a:r>
                <a:r>
                  <a:rPr lang="en-US" dirty="0"/>
                  <a:t> numbers afterwards</a:t>
                </a:r>
              </a:p>
              <a:p>
                <a:endParaRPr lang="en-US" dirty="0"/>
              </a:p>
              <a:p>
                <a:pPr marL="0" indent="0" algn="ctr">
                  <a:buNone/>
                </a:pPr>
                <a:endParaRPr lang="en-US" b="1" dirty="0">
                  <a:solidFill>
                    <a:schemeClr val="tx2">
                      <a:lumMod val="75000"/>
                    </a:schemeClr>
                  </a:solidFill>
                </a:endParaRPr>
              </a:p>
            </p:txBody>
          </p:sp>
        </mc:Choice>
        <mc:Fallback>
          <p:sp>
            <p:nvSpPr>
              <p:cNvPr id="3" name="Content Placeholder 2">
                <a:extLst>
                  <a:ext uri="{FF2B5EF4-FFF2-40B4-BE49-F238E27FC236}">
                    <a16:creationId xmlns:a16="http://schemas.microsoft.com/office/drawing/2014/main" id="{527FF181-435F-F24D-A7CB-D08C4A85D05B}"/>
                  </a:ext>
                </a:extLst>
              </p:cNvPr>
              <p:cNvSpPr>
                <a:spLocks noGrp="1" noRot="1" noChangeAspect="1" noMove="1" noResize="1" noEditPoints="1" noAdjustHandles="1" noChangeArrowheads="1" noChangeShapeType="1" noTextEdit="1"/>
              </p:cNvSpPr>
              <p:nvPr>
                <p:ph idx="1"/>
              </p:nvPr>
            </p:nvSpPr>
            <p:spPr>
              <a:blipFill>
                <a:blip r:embed="rId2"/>
                <a:stretch>
                  <a:fillRect l="-1235" t="-1003" r="-1852"/>
                </a:stretch>
              </a:blipFill>
            </p:spPr>
            <p:txBody>
              <a:bodyPr/>
              <a:lstStyle/>
              <a:p>
                <a:r>
                  <a:rPr lang="en-US">
                    <a:noFill/>
                  </a:rPr>
                  <a:t> </a:t>
                </a:r>
              </a:p>
            </p:txBody>
          </p:sp>
        </mc:Fallback>
      </mc:AlternateContent>
    </p:spTree>
    <p:extLst>
      <p:ext uri="{BB962C8B-B14F-4D97-AF65-F5344CB8AC3E}">
        <p14:creationId xmlns:p14="http://schemas.microsoft.com/office/powerpoint/2010/main" val="10176477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4A36CF-807A-C04D-9C00-34006683E62E}"/>
              </a:ext>
            </a:extLst>
          </p:cNvPr>
          <p:cNvSpPr>
            <a:spLocks noGrp="1"/>
          </p:cNvSpPr>
          <p:nvPr>
            <p:ph type="title"/>
          </p:nvPr>
        </p:nvSpPr>
        <p:spPr/>
        <p:txBody>
          <a:bodyPr/>
          <a:lstStyle/>
          <a:p>
            <a:r>
              <a:rPr lang="en-US" dirty="0">
                <a:latin typeface="Lato" panose="020F0502020204030203" pitchFamily="34" charset="0"/>
                <a:ea typeface="Lato" panose="020F0502020204030203" pitchFamily="34" charset="0"/>
                <a:cs typeface="Lato" panose="020F0502020204030203" pitchFamily="34" charset="0"/>
              </a:rPr>
              <a:t>Need memory to store data</a:t>
            </a:r>
          </a:p>
        </p:txBody>
      </p:sp>
      <p:sp>
        <p:nvSpPr>
          <p:cNvPr id="3" name="Content Placeholder 2">
            <a:extLst>
              <a:ext uri="{FF2B5EF4-FFF2-40B4-BE49-F238E27FC236}">
                <a16:creationId xmlns:a16="http://schemas.microsoft.com/office/drawing/2014/main" id="{F12C320F-FCD4-794B-8736-A0BA93EC8790}"/>
              </a:ext>
            </a:extLst>
          </p:cNvPr>
          <p:cNvSpPr>
            <a:spLocks noGrp="1"/>
          </p:cNvSpPr>
          <p:nvPr>
            <p:ph idx="1"/>
          </p:nvPr>
        </p:nvSpPr>
        <p:spPr/>
        <p:txBody>
          <a:bodyPr>
            <a:normAutofit lnSpcReduction="10000"/>
          </a:bodyPr>
          <a:lstStyle/>
          <a:p>
            <a:pPr marL="0" indent="0">
              <a:buNone/>
            </a:pPr>
            <a:r>
              <a:rPr lang="en-US" dirty="0"/>
              <a:t>One double precision number (16 significant figures) needs 64 bits – 8 bytes</a:t>
            </a:r>
          </a:p>
          <a:p>
            <a:pPr marL="0" indent="0">
              <a:buNone/>
            </a:pPr>
            <a:endParaRPr lang="en-US" dirty="0"/>
          </a:p>
          <a:p>
            <a:pPr marL="0" indent="0" algn="ctr">
              <a:buNone/>
            </a:pPr>
            <a:r>
              <a:rPr lang="en-US" sz="2200" dirty="0"/>
              <a:t>3.14159265358979311599796346844185161590576171875</a:t>
            </a:r>
          </a:p>
          <a:p>
            <a:pPr marL="0" indent="0" algn="ctr">
              <a:buNone/>
            </a:pPr>
            <a:endParaRPr lang="en-US" sz="2200" dirty="0"/>
          </a:p>
          <a:p>
            <a:pPr marL="0" indent="0" algn="ctr">
              <a:buNone/>
            </a:pPr>
            <a:endParaRPr lang="en-US" sz="2200" dirty="0"/>
          </a:p>
          <a:p>
            <a:pPr marL="0" indent="0" algn="ctr">
              <a:buNone/>
            </a:pPr>
            <a:endParaRPr lang="en-US" sz="2200" dirty="0"/>
          </a:p>
          <a:p>
            <a:pPr marL="0" indent="0" algn="ctr">
              <a:buNone/>
            </a:pPr>
            <a:endParaRPr lang="en-US" sz="2200" dirty="0"/>
          </a:p>
          <a:p>
            <a:pPr marL="0" indent="0" algn="ctr">
              <a:buNone/>
            </a:pPr>
            <a:endParaRPr lang="en-US" sz="2200" dirty="0"/>
          </a:p>
          <a:p>
            <a:pPr marL="0" indent="0">
              <a:buNone/>
            </a:pPr>
            <a:r>
              <a:rPr lang="en-US" sz="2200" dirty="0"/>
              <a:t>One color image from your phone is ~</a:t>
            </a:r>
            <a:r>
              <a:rPr lang="en-US" sz="2200" b="1" dirty="0"/>
              <a:t>24 million numbers</a:t>
            </a:r>
          </a:p>
          <a:p>
            <a:pPr marL="0" indent="0">
              <a:buNone/>
            </a:pPr>
            <a:r>
              <a:rPr lang="en-US" sz="2200" b="1" dirty="0"/>
              <a:t>-&gt; A dataset of images can be many terabytes in size</a:t>
            </a:r>
            <a:r>
              <a:rPr lang="en-US" sz="2200" dirty="0"/>
              <a:t>, even modern computers cannot work on the whole dataset simultaneously</a:t>
            </a:r>
            <a:endParaRPr lang="en-US" sz="2200" b="1" dirty="0"/>
          </a:p>
        </p:txBody>
      </p:sp>
      <p:pic>
        <p:nvPicPr>
          <p:cNvPr id="4098" name="Picture 2">
            <a:extLst>
              <a:ext uri="{FF2B5EF4-FFF2-40B4-BE49-F238E27FC236}">
                <a16:creationId xmlns:a16="http://schemas.microsoft.com/office/drawing/2014/main" id="{B83123B0-962E-E54E-9E66-8FBCD582D0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2387" y="3209430"/>
            <a:ext cx="8799226" cy="177817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FBE3CCD-E55D-AA41-A4C4-628AFF5FB661}"/>
              </a:ext>
            </a:extLst>
          </p:cNvPr>
          <p:cNvSpPr txBox="1"/>
          <p:nvPr/>
        </p:nvSpPr>
        <p:spPr>
          <a:xfrm>
            <a:off x="6120939" y="5216255"/>
            <a:ext cx="184731" cy="1200329"/>
          </a:xfrm>
          <a:prstGeom prst="rect">
            <a:avLst/>
          </a:prstGeom>
          <a:noFill/>
        </p:spPr>
        <p:txBody>
          <a:bodyPr wrap="none" rtlCol="0">
            <a:spAutoFit/>
          </a:bodyPr>
          <a:lstStyle/>
          <a:p>
            <a:endParaRPr lang="en-US" sz="5400" b="0"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endParaRPr>
          </a:p>
          <a:p>
            <a:endParaRPr lang="en-US" dirty="0">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5844439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34EFDA-6A61-DF48-B638-9E93078E6181}"/>
              </a:ext>
            </a:extLst>
          </p:cNvPr>
          <p:cNvSpPr>
            <a:spLocks noGrp="1"/>
          </p:cNvSpPr>
          <p:nvPr>
            <p:ph type="title"/>
          </p:nvPr>
        </p:nvSpPr>
        <p:spPr/>
        <p:txBody>
          <a:bodyPr/>
          <a:lstStyle/>
          <a:p>
            <a:r>
              <a:rPr lang="en-US" dirty="0">
                <a:latin typeface="Lato" panose="020F0502020204030203" pitchFamily="34" charset="0"/>
                <a:ea typeface="Lato" panose="020F0502020204030203" pitchFamily="34" charset="0"/>
                <a:cs typeface="Lato" panose="020F0502020204030203" pitchFamily="34" charset="0"/>
              </a:rPr>
              <a:t>This cost can be prohibitive</a:t>
            </a:r>
          </a:p>
        </p:txBody>
      </p:sp>
      <p:sp>
        <p:nvSpPr>
          <p:cNvPr id="3" name="Content Placeholder 2">
            <a:extLst>
              <a:ext uri="{FF2B5EF4-FFF2-40B4-BE49-F238E27FC236}">
                <a16:creationId xmlns:a16="http://schemas.microsoft.com/office/drawing/2014/main" id="{DB77CD82-9EBD-B943-AD0F-433775FEE787}"/>
              </a:ext>
            </a:extLst>
          </p:cNvPr>
          <p:cNvSpPr>
            <a:spLocks noGrp="1"/>
          </p:cNvSpPr>
          <p:nvPr>
            <p:ph idx="1"/>
          </p:nvPr>
        </p:nvSpPr>
        <p:spPr/>
        <p:txBody>
          <a:bodyPr>
            <a:normAutofit/>
          </a:bodyPr>
          <a:lstStyle/>
          <a:p>
            <a:pPr marL="0" indent="0">
              <a:buNone/>
            </a:pPr>
            <a:r>
              <a:rPr lang="en-US" dirty="0"/>
              <a:t>Extracting properties from/using large dataset is </a:t>
            </a:r>
            <a:r>
              <a:rPr lang="en-US" b="1" dirty="0">
                <a:solidFill>
                  <a:schemeClr val="accent2">
                    <a:lumMod val="75000"/>
                  </a:schemeClr>
                </a:solidFill>
              </a:rPr>
              <a:t>computationally demanding</a:t>
            </a:r>
            <a:r>
              <a:rPr lang="en-US" b="1" dirty="0">
                <a:solidFill>
                  <a:schemeClr val="accent6">
                    <a:lumMod val="75000"/>
                  </a:schemeClr>
                </a:solidFill>
              </a:rPr>
              <a:t>: </a:t>
            </a:r>
            <a:r>
              <a:rPr lang="en-US" b="1" dirty="0"/>
              <a:t>high memory cost </a:t>
            </a:r>
            <a:r>
              <a:rPr lang="en-US" dirty="0"/>
              <a:t>&amp; </a:t>
            </a:r>
            <a:r>
              <a:rPr lang="en-US" b="1" dirty="0"/>
              <a:t>time demand</a:t>
            </a:r>
          </a:p>
          <a:p>
            <a:endParaRPr lang="en-US" sz="500" dirty="0"/>
          </a:p>
          <a:p>
            <a:pPr marL="0" indent="0">
              <a:buNone/>
            </a:pPr>
            <a:r>
              <a:rPr lang="en-US" dirty="0"/>
              <a:t>We need answers now for important problems</a:t>
            </a:r>
          </a:p>
          <a:p>
            <a:pPr marL="0" indent="0">
              <a:buNone/>
            </a:pPr>
            <a:endParaRPr lang="en-US" dirty="0"/>
          </a:p>
          <a:p>
            <a:pPr lvl="1">
              <a:buFont typeface="Courier New" panose="02070309020205020404" pitchFamily="49" charset="0"/>
              <a:buChar char="o"/>
            </a:pPr>
            <a:r>
              <a:rPr lang="en-US" dirty="0"/>
              <a:t>Drug/antiviral design</a:t>
            </a:r>
          </a:p>
          <a:p>
            <a:pPr lvl="1">
              <a:buFont typeface="Courier New" panose="02070309020205020404" pitchFamily="49" charset="0"/>
              <a:buChar char="o"/>
            </a:pPr>
            <a:r>
              <a:rPr lang="en-US" dirty="0"/>
              <a:t>Global warming - ecological forecasting</a:t>
            </a:r>
          </a:p>
          <a:p>
            <a:pPr lvl="1">
              <a:buFont typeface="Courier New" panose="02070309020205020404" pitchFamily="49" charset="0"/>
              <a:buChar char="o"/>
            </a:pPr>
            <a:r>
              <a:rPr lang="en-US" dirty="0"/>
              <a:t>Real-time sensing, learning, decision-making</a:t>
            </a:r>
          </a:p>
          <a:p>
            <a:pPr lvl="1">
              <a:buFont typeface="Courier New" panose="02070309020205020404" pitchFamily="49" charset="0"/>
              <a:buChar char="o"/>
            </a:pPr>
            <a:r>
              <a:rPr lang="en-US" dirty="0"/>
              <a:t>Detecting hazardous weather</a:t>
            </a:r>
          </a:p>
        </p:txBody>
      </p:sp>
      <p:pic>
        <p:nvPicPr>
          <p:cNvPr id="1028" name="Picture 4" descr="Mass-produced European solar panels on the horizon - Information Centre -  Research &amp; Innovation - European Commission">
            <a:extLst>
              <a:ext uri="{FF2B5EF4-FFF2-40B4-BE49-F238E27FC236}">
                <a16:creationId xmlns:a16="http://schemas.microsoft.com/office/drawing/2014/main" id="{130E1474-44E5-114D-991F-09862705D8C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17343"/>
          <a:stretch/>
        </p:blipFill>
        <p:spPr bwMode="auto">
          <a:xfrm>
            <a:off x="7102218" y="4139197"/>
            <a:ext cx="1873216" cy="1420394"/>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What do you call the disease caused by the novel coronavirus? Covid-19">
            <a:extLst>
              <a:ext uri="{FF2B5EF4-FFF2-40B4-BE49-F238E27FC236}">
                <a16:creationId xmlns:a16="http://schemas.microsoft.com/office/drawing/2014/main" id="{4951B9A1-D6CB-A242-B968-F28C023040DC}"/>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442869" y="2718803"/>
            <a:ext cx="1420394" cy="142039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FEATURE: Taking out the trash – how engineers could tackle the landfill  problem">
            <a:extLst>
              <a:ext uri="{FF2B5EF4-FFF2-40B4-BE49-F238E27FC236}">
                <a16:creationId xmlns:a16="http://schemas.microsoft.com/office/drawing/2014/main" id="{8310B172-90F5-B741-9AB7-2C025BFB613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98323" y="5560894"/>
            <a:ext cx="2060203" cy="1160581"/>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396EFE98-9B16-DE45-A102-6DF60B2CCBE8}"/>
              </a:ext>
            </a:extLst>
          </p:cNvPr>
          <p:cNvSpPr/>
          <p:nvPr/>
        </p:nvSpPr>
        <p:spPr>
          <a:xfrm>
            <a:off x="168566" y="5798145"/>
            <a:ext cx="4652128" cy="923330"/>
          </a:xfrm>
          <a:prstGeom prst="rect">
            <a:avLst/>
          </a:prstGeom>
        </p:spPr>
        <p:txBody>
          <a:bodyPr wrap="square">
            <a:spAutoFit/>
          </a:bodyPr>
          <a:lstStyle/>
          <a:p>
            <a:r>
              <a:rPr lang="en-US" dirty="0">
                <a:solidFill>
                  <a:srgbClr val="333333"/>
                </a:solidFill>
                <a:latin typeface="Lato" panose="020F0502020204030203" pitchFamily="34" charset="0"/>
                <a:ea typeface="Lato" panose="020F0502020204030203" pitchFamily="34" charset="0"/>
                <a:cs typeface="Lato" panose="020F0502020204030203" pitchFamily="34" charset="0"/>
              </a:rPr>
              <a:t>Ref: The National Science Foundation's (NSF) Harnessing the Data Revolution (HDR) Big Idea</a:t>
            </a:r>
            <a:endParaRPr lang="en-US" dirty="0">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14049258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46F676-7F71-9443-AF5D-307F9C1F520F}"/>
              </a:ext>
            </a:extLst>
          </p:cNvPr>
          <p:cNvSpPr>
            <a:spLocks noGrp="1"/>
          </p:cNvSpPr>
          <p:nvPr>
            <p:ph type="title"/>
          </p:nvPr>
        </p:nvSpPr>
        <p:spPr/>
        <p:txBody>
          <a:bodyPr/>
          <a:lstStyle/>
          <a:p>
            <a:r>
              <a:rPr lang="en-US" dirty="0">
                <a:latin typeface="Lato" panose="020F0502020204030203" pitchFamily="34" charset="0"/>
                <a:ea typeface="Lato" panose="020F0502020204030203" pitchFamily="34" charset="0"/>
                <a:cs typeface="Lato" panose="020F0502020204030203" pitchFamily="34" charset="0"/>
              </a:rPr>
              <a:t>Computers then and now</a:t>
            </a:r>
          </a:p>
        </p:txBody>
      </p:sp>
      <p:pic>
        <p:nvPicPr>
          <p:cNvPr id="1028" name="Picture 4">
            <a:extLst>
              <a:ext uri="{FF2B5EF4-FFF2-40B4-BE49-F238E27FC236}">
                <a16:creationId xmlns:a16="http://schemas.microsoft.com/office/drawing/2014/main" id="{00AE5072-F4FE-7146-8B88-CF5E6F7FDB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9000" y="1810350"/>
            <a:ext cx="2794000" cy="21336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07E5F12E-2861-D648-99DB-8EA7CB575AED}"/>
              </a:ext>
            </a:extLst>
          </p:cNvPr>
          <p:cNvSpPr/>
          <p:nvPr/>
        </p:nvSpPr>
        <p:spPr>
          <a:xfrm>
            <a:off x="249003" y="3999879"/>
            <a:ext cx="4572000" cy="2585323"/>
          </a:xfrm>
          <a:prstGeom prst="rect">
            <a:avLst/>
          </a:prstGeom>
        </p:spPr>
        <p:txBody>
          <a:bodyPr>
            <a:spAutoFit/>
          </a:bodyPr>
          <a:lstStyle/>
          <a:p>
            <a:r>
              <a:rPr lang="en-US" b="1" dirty="0">
                <a:solidFill>
                  <a:schemeClr val="accent2"/>
                </a:solidFill>
                <a:latin typeface="Lato" panose="020F0502020204030203" pitchFamily="34" charset="0"/>
                <a:ea typeface="Lato" panose="020F0502020204030203" pitchFamily="34" charset="0"/>
                <a:cs typeface="Lato" panose="020F0502020204030203" pitchFamily="34" charset="0"/>
              </a:rPr>
              <a:t>ENIAC</a:t>
            </a:r>
            <a:r>
              <a:rPr lang="en-US" dirty="0">
                <a:latin typeface="Lato" panose="020F0502020204030203" pitchFamily="34" charset="0"/>
                <a:ea typeface="Lato" panose="020F0502020204030203" pitchFamily="34" charset="0"/>
                <a:cs typeface="Lato" panose="020F0502020204030203" pitchFamily="34" charset="0"/>
              </a:rPr>
              <a:t> - Electronic Numerical Integrator and Computer</a:t>
            </a:r>
          </a:p>
          <a:p>
            <a:pPr marL="285750" indent="-285750">
              <a:buFont typeface="Arial" panose="020B0604020202020204" pitchFamily="34" charset="0"/>
              <a:buChar char="•"/>
            </a:pPr>
            <a:r>
              <a:rPr lang="en-US" dirty="0">
                <a:latin typeface="Lato" panose="020F0502020204030203" pitchFamily="34" charset="0"/>
                <a:ea typeface="Lato" panose="020F0502020204030203" pitchFamily="34" charset="0"/>
                <a:cs typeface="Lato" panose="020F0502020204030203" pitchFamily="34" charset="0"/>
              </a:rPr>
              <a:t>High-speed memory - 20 words (equivalent to about </a:t>
            </a:r>
            <a:r>
              <a:rPr lang="en-US" b="1" dirty="0">
                <a:latin typeface="Lato" panose="020F0502020204030203" pitchFamily="34" charset="0"/>
                <a:ea typeface="Lato" panose="020F0502020204030203" pitchFamily="34" charset="0"/>
                <a:cs typeface="Lato" panose="020F0502020204030203" pitchFamily="34" charset="0"/>
              </a:rPr>
              <a:t>80 bytes</a:t>
            </a:r>
            <a:r>
              <a:rPr lang="en-US" dirty="0">
                <a:latin typeface="Lato" panose="020F0502020204030203" pitchFamily="34" charset="0"/>
                <a:ea typeface="Lato" panose="020F0502020204030203" pitchFamily="34" charset="0"/>
                <a:cs typeface="Lato" panose="020F0502020204030203" pitchFamily="34" charset="0"/>
              </a:rPr>
              <a:t>) </a:t>
            </a:r>
          </a:p>
          <a:p>
            <a:pPr marL="285750" indent="-285750">
              <a:buFont typeface="Arial" panose="020B0604020202020204" pitchFamily="34" charset="0"/>
              <a:buChar char="•"/>
            </a:pPr>
            <a:r>
              <a:rPr lang="en-US" dirty="0">
                <a:latin typeface="Lato" panose="020F0502020204030203" pitchFamily="34" charset="0"/>
                <a:ea typeface="Lato" panose="020F0502020204030203" pitchFamily="34" charset="0"/>
                <a:cs typeface="Lato" panose="020F0502020204030203" pitchFamily="34" charset="0"/>
              </a:rPr>
              <a:t>simple calculations involving 20 numbers of ten decimal digits </a:t>
            </a:r>
          </a:p>
          <a:p>
            <a:pPr marL="285750" indent="-285750">
              <a:buFont typeface="Arial" panose="020B0604020202020204" pitchFamily="34" charset="0"/>
              <a:buChar char="•"/>
            </a:pPr>
            <a:r>
              <a:rPr lang="en-US" dirty="0">
                <a:latin typeface="Lato" panose="020F0502020204030203" pitchFamily="34" charset="0"/>
                <a:ea typeface="Lato" panose="020F0502020204030203" pitchFamily="34" charset="0"/>
                <a:cs typeface="Lato" panose="020F0502020204030203" pitchFamily="34" charset="0"/>
              </a:rPr>
              <a:t>add and subtract </a:t>
            </a:r>
            <a:r>
              <a:rPr lang="en-US" b="1" dirty="0">
                <a:latin typeface="Lato" panose="020F0502020204030203" pitchFamily="34" charset="0"/>
                <a:ea typeface="Lato" panose="020F0502020204030203" pitchFamily="34" charset="0"/>
                <a:cs typeface="Lato" panose="020F0502020204030203" pitchFamily="34" charset="0"/>
              </a:rPr>
              <a:t>5000 times per second</a:t>
            </a:r>
          </a:p>
          <a:p>
            <a:pPr marL="285750" indent="-285750">
              <a:buFont typeface="Arial" panose="020B0604020202020204" pitchFamily="34" charset="0"/>
              <a:buChar char="•"/>
            </a:pPr>
            <a:endParaRPr lang="en-US" dirty="0">
              <a:latin typeface="Lato" panose="020F0502020204030203" pitchFamily="34" charset="0"/>
              <a:ea typeface="Lato" panose="020F0502020204030203" pitchFamily="34" charset="0"/>
              <a:cs typeface="Lato" panose="020F0502020204030203" pitchFamily="34" charset="0"/>
            </a:endParaRPr>
          </a:p>
          <a:p>
            <a:endParaRPr lang="en-US" dirty="0">
              <a:latin typeface="Lato" panose="020F0502020204030203" pitchFamily="34" charset="0"/>
              <a:ea typeface="Lato" panose="020F0502020204030203" pitchFamily="34" charset="0"/>
              <a:cs typeface="Lato" panose="020F0502020204030203" pitchFamily="34" charset="0"/>
            </a:endParaRPr>
          </a:p>
        </p:txBody>
      </p:sp>
      <p:sp>
        <p:nvSpPr>
          <p:cNvPr id="5" name="Rectangle 4">
            <a:extLst>
              <a:ext uri="{FF2B5EF4-FFF2-40B4-BE49-F238E27FC236}">
                <a16:creationId xmlns:a16="http://schemas.microsoft.com/office/drawing/2014/main" id="{2C392E09-EF97-3445-A930-D9DDDA7A5F2F}"/>
              </a:ext>
            </a:extLst>
          </p:cNvPr>
          <p:cNvSpPr/>
          <p:nvPr/>
        </p:nvSpPr>
        <p:spPr>
          <a:xfrm>
            <a:off x="5407439" y="6260196"/>
            <a:ext cx="3780202" cy="369332"/>
          </a:xfrm>
          <a:prstGeom prst="rect">
            <a:avLst/>
          </a:prstGeom>
        </p:spPr>
        <p:txBody>
          <a:bodyPr wrap="none">
            <a:spAutoFit/>
          </a:bodyPr>
          <a:lstStyle/>
          <a:p>
            <a:r>
              <a:rPr lang="en-US" dirty="0">
                <a:latin typeface="Lato" panose="020F0502020204030203" pitchFamily="34" charset="0"/>
                <a:ea typeface="Lato" panose="020F0502020204030203" pitchFamily="34" charset="0"/>
                <a:cs typeface="Lato" panose="020F0502020204030203" pitchFamily="34" charset="0"/>
                <a:hlinkClick r:id="rId4"/>
              </a:rPr>
              <a:t>https://</a:t>
            </a:r>
            <a:r>
              <a:rPr lang="en-US" dirty="0" err="1">
                <a:latin typeface="Lato" panose="020F0502020204030203" pitchFamily="34" charset="0"/>
                <a:ea typeface="Lato" panose="020F0502020204030203" pitchFamily="34" charset="0"/>
                <a:cs typeface="Lato" panose="020F0502020204030203" pitchFamily="34" charset="0"/>
                <a:hlinkClick r:id="rId4"/>
              </a:rPr>
              <a:t>www.olcf.ornl.gov</a:t>
            </a:r>
            <a:r>
              <a:rPr lang="en-US" dirty="0">
                <a:latin typeface="Lato" panose="020F0502020204030203" pitchFamily="34" charset="0"/>
                <a:ea typeface="Lato" panose="020F0502020204030203" pitchFamily="34" charset="0"/>
                <a:cs typeface="Lato" panose="020F0502020204030203" pitchFamily="34" charset="0"/>
                <a:hlinkClick r:id="rId4"/>
              </a:rPr>
              <a:t>/summit/</a:t>
            </a:r>
            <a:endParaRPr lang="en-US" dirty="0">
              <a:latin typeface="Lato" panose="020F0502020204030203" pitchFamily="34" charset="0"/>
              <a:ea typeface="Lato" panose="020F0502020204030203" pitchFamily="34" charset="0"/>
              <a:cs typeface="Lato" panose="020F0502020204030203" pitchFamily="34" charset="0"/>
            </a:endParaRPr>
          </a:p>
        </p:txBody>
      </p:sp>
      <p:sp>
        <p:nvSpPr>
          <p:cNvPr id="8" name="Rectangle 7">
            <a:extLst>
              <a:ext uri="{FF2B5EF4-FFF2-40B4-BE49-F238E27FC236}">
                <a16:creationId xmlns:a16="http://schemas.microsoft.com/office/drawing/2014/main" id="{70350979-6BAC-CF4A-85B2-1D9F36D48F10}"/>
              </a:ext>
            </a:extLst>
          </p:cNvPr>
          <p:cNvSpPr/>
          <p:nvPr/>
        </p:nvSpPr>
        <p:spPr>
          <a:xfrm>
            <a:off x="0" y="6260196"/>
            <a:ext cx="4572000" cy="646331"/>
          </a:xfrm>
          <a:prstGeom prst="rect">
            <a:avLst/>
          </a:prstGeom>
        </p:spPr>
        <p:txBody>
          <a:bodyPr>
            <a:spAutoFit/>
          </a:bodyPr>
          <a:lstStyle/>
          <a:p>
            <a:r>
              <a:rPr lang="en-US" dirty="0">
                <a:latin typeface="Lato" panose="020F0502020204030203" pitchFamily="34" charset="0"/>
                <a:ea typeface="Lato" panose="020F0502020204030203" pitchFamily="34" charset="0"/>
                <a:cs typeface="Lato" panose="020F0502020204030203" pitchFamily="34" charset="0"/>
                <a:hlinkClick r:id="rId5"/>
              </a:rPr>
              <a:t>https://</a:t>
            </a:r>
            <a:r>
              <a:rPr lang="en-US" dirty="0" err="1">
                <a:latin typeface="Lato" panose="020F0502020204030203" pitchFamily="34" charset="0"/>
                <a:ea typeface="Lato" panose="020F0502020204030203" pitchFamily="34" charset="0"/>
                <a:cs typeface="Lato" panose="020F0502020204030203" pitchFamily="34" charset="0"/>
                <a:hlinkClick r:id="rId5"/>
              </a:rPr>
              <a:t>en.wikipedia.org</a:t>
            </a:r>
            <a:r>
              <a:rPr lang="en-US" dirty="0">
                <a:latin typeface="Lato" panose="020F0502020204030203" pitchFamily="34" charset="0"/>
                <a:ea typeface="Lato" panose="020F0502020204030203" pitchFamily="34" charset="0"/>
                <a:cs typeface="Lato" panose="020F0502020204030203" pitchFamily="34" charset="0"/>
                <a:hlinkClick r:id="rId5"/>
              </a:rPr>
              <a:t>/wiki/</a:t>
            </a:r>
            <a:r>
              <a:rPr lang="en-US" dirty="0" err="1">
                <a:latin typeface="Lato" panose="020F0502020204030203" pitchFamily="34" charset="0"/>
                <a:ea typeface="Lato" panose="020F0502020204030203" pitchFamily="34" charset="0"/>
                <a:cs typeface="Lato" panose="020F0502020204030203" pitchFamily="34" charset="0"/>
                <a:hlinkClick r:id="rId5"/>
              </a:rPr>
              <a:t>Computer#First_computing_device</a:t>
            </a:r>
            <a:endParaRPr lang="en-US" dirty="0">
              <a:latin typeface="Lato" panose="020F0502020204030203" pitchFamily="34" charset="0"/>
              <a:ea typeface="Lato" panose="020F0502020204030203" pitchFamily="34" charset="0"/>
              <a:cs typeface="Lato" panose="020F0502020204030203" pitchFamily="34" charset="0"/>
            </a:endParaRPr>
          </a:p>
        </p:txBody>
      </p:sp>
      <p:sp>
        <p:nvSpPr>
          <p:cNvPr id="9" name="TextBox 8">
            <a:extLst>
              <a:ext uri="{FF2B5EF4-FFF2-40B4-BE49-F238E27FC236}">
                <a16:creationId xmlns:a16="http://schemas.microsoft.com/office/drawing/2014/main" id="{E244AFBF-C1D7-AE49-BF05-A635049803E8}"/>
              </a:ext>
            </a:extLst>
          </p:cNvPr>
          <p:cNvSpPr txBox="1"/>
          <p:nvPr/>
        </p:nvSpPr>
        <p:spPr>
          <a:xfrm>
            <a:off x="1837800" y="1394851"/>
            <a:ext cx="896399" cy="830997"/>
          </a:xfrm>
          <a:prstGeom prst="rect">
            <a:avLst/>
          </a:prstGeom>
          <a:noFill/>
        </p:spPr>
        <p:txBody>
          <a:bodyPr wrap="none" rtlCol="0">
            <a:spAutoFit/>
          </a:bodyPr>
          <a:lstStyle/>
          <a:p>
            <a:r>
              <a:rPr lang="en-US" sz="2400" b="1" dirty="0">
                <a:solidFill>
                  <a:schemeClr val="accent2"/>
                </a:solidFill>
                <a:latin typeface="Lato" panose="020F0502020204030203" pitchFamily="34" charset="0"/>
                <a:ea typeface="Lato" panose="020F0502020204030203" pitchFamily="34" charset="0"/>
                <a:cs typeface="Lato" panose="020F0502020204030203" pitchFamily="34" charset="0"/>
              </a:rPr>
              <a:t>1943</a:t>
            </a:r>
          </a:p>
          <a:p>
            <a:endParaRPr lang="en-US" sz="2400" b="1" dirty="0">
              <a:solidFill>
                <a:schemeClr val="accent2"/>
              </a:solidFill>
              <a:latin typeface="Lato" panose="020F0502020204030203" pitchFamily="34" charset="0"/>
              <a:ea typeface="Lato" panose="020F0502020204030203" pitchFamily="34" charset="0"/>
              <a:cs typeface="Lato" panose="020F0502020204030203" pitchFamily="34" charset="0"/>
            </a:endParaRPr>
          </a:p>
        </p:txBody>
      </p:sp>
      <p:sp>
        <p:nvSpPr>
          <p:cNvPr id="12" name="Rectangle 11">
            <a:extLst>
              <a:ext uri="{FF2B5EF4-FFF2-40B4-BE49-F238E27FC236}">
                <a16:creationId xmlns:a16="http://schemas.microsoft.com/office/drawing/2014/main" id="{B1290368-122F-3F4B-908F-61ABA7BF2F40}"/>
              </a:ext>
            </a:extLst>
          </p:cNvPr>
          <p:cNvSpPr/>
          <p:nvPr/>
        </p:nvSpPr>
        <p:spPr>
          <a:xfrm>
            <a:off x="5407439" y="4127662"/>
            <a:ext cx="3487558" cy="2031325"/>
          </a:xfrm>
          <a:prstGeom prst="rect">
            <a:avLst/>
          </a:prstGeom>
        </p:spPr>
        <p:txBody>
          <a:bodyPr wrap="square">
            <a:spAutoFit/>
          </a:bodyPr>
          <a:lstStyle/>
          <a:p>
            <a:r>
              <a:rPr lang="en-US" b="1" dirty="0">
                <a:solidFill>
                  <a:schemeClr val="tx2">
                    <a:lumMod val="75000"/>
                  </a:schemeClr>
                </a:solidFill>
                <a:latin typeface="Lato" panose="020F0502020204030203" pitchFamily="34" charset="0"/>
                <a:ea typeface="Lato" panose="020F0502020204030203" pitchFamily="34" charset="0"/>
                <a:cs typeface="Lato" panose="020F0502020204030203" pitchFamily="34" charset="0"/>
              </a:rPr>
              <a:t>SUMMIT</a:t>
            </a:r>
            <a:r>
              <a:rPr lang="en-US" b="1" dirty="0">
                <a:latin typeface="Lato" panose="020F0502020204030203" pitchFamily="34" charset="0"/>
                <a:ea typeface="Lato" panose="020F0502020204030203" pitchFamily="34" charset="0"/>
                <a:cs typeface="Lato" panose="020F0502020204030203" pitchFamily="34" charset="0"/>
              </a:rPr>
              <a:t> - </a:t>
            </a:r>
            <a:r>
              <a:rPr lang="en-US" dirty="0">
                <a:latin typeface="Lato" panose="020F0502020204030203" pitchFamily="34" charset="0"/>
                <a:ea typeface="Lato" panose="020F0502020204030203" pitchFamily="34" charset="0"/>
                <a:cs typeface="Lato" panose="020F0502020204030203" pitchFamily="34" charset="0"/>
              </a:rPr>
              <a:t>2</a:t>
            </a:r>
            <a:r>
              <a:rPr lang="en-US" baseline="30000" dirty="0">
                <a:latin typeface="Lato" panose="020F0502020204030203" pitchFamily="34" charset="0"/>
                <a:ea typeface="Lato" panose="020F0502020204030203" pitchFamily="34" charset="0"/>
                <a:cs typeface="Lato" panose="020F0502020204030203" pitchFamily="34" charset="0"/>
              </a:rPr>
              <a:t>nd</a:t>
            </a:r>
            <a:r>
              <a:rPr lang="en-US" dirty="0">
                <a:latin typeface="Lato" panose="020F0502020204030203" pitchFamily="34" charset="0"/>
                <a:ea typeface="Lato" panose="020F0502020204030203" pitchFamily="34" charset="0"/>
                <a:cs typeface="Lato" panose="020F0502020204030203" pitchFamily="34" charset="0"/>
              </a:rPr>
              <a:t> fastest in the world</a:t>
            </a:r>
          </a:p>
          <a:p>
            <a:pPr marL="285750" indent="-285750">
              <a:buFont typeface="Arial" panose="020B0604020202020204" pitchFamily="34" charset="0"/>
              <a:buChar char="•"/>
            </a:pPr>
            <a:r>
              <a:rPr lang="en-US" dirty="0">
                <a:latin typeface="Lato" panose="020F0502020204030203" pitchFamily="34" charset="0"/>
                <a:ea typeface="Lato" panose="020F0502020204030203" pitchFamily="34" charset="0"/>
                <a:cs typeface="Lato" panose="020F0502020204030203" pitchFamily="34" charset="0"/>
              </a:rPr>
              <a:t>Non-volatile memory per node </a:t>
            </a:r>
            <a:r>
              <a:rPr lang="en-US" b="1" dirty="0">
                <a:latin typeface="Lato" panose="020F0502020204030203" pitchFamily="34" charset="0"/>
                <a:ea typeface="Lato" panose="020F0502020204030203" pitchFamily="34" charset="0"/>
                <a:cs typeface="Lato" panose="020F0502020204030203" pitchFamily="34" charset="0"/>
              </a:rPr>
              <a:t>1600 gigabytes GB</a:t>
            </a:r>
          </a:p>
          <a:p>
            <a:pPr marL="285750" indent="-285750">
              <a:buFont typeface="Arial" panose="020B0604020202020204" pitchFamily="34" charset="0"/>
              <a:buChar char="•"/>
            </a:pPr>
            <a:r>
              <a:rPr lang="en-US" dirty="0">
                <a:latin typeface="Lato" panose="020F0502020204030203" pitchFamily="34" charset="0"/>
                <a:ea typeface="Lato" panose="020F0502020204030203" pitchFamily="34" charset="0"/>
                <a:cs typeface="Lato" panose="020F0502020204030203" pitchFamily="34" charset="0"/>
              </a:rPr>
              <a:t>mathematical calculations at the rate of </a:t>
            </a:r>
            <a:r>
              <a:rPr lang="en-US" b="1" dirty="0">
                <a:latin typeface="Lato" panose="020F0502020204030203" pitchFamily="34" charset="0"/>
                <a:ea typeface="Lato" panose="020F0502020204030203" pitchFamily="34" charset="0"/>
                <a:cs typeface="Lato" panose="020F0502020204030203" pitchFamily="34" charset="0"/>
              </a:rPr>
              <a:t>200 quadrillion per second</a:t>
            </a:r>
            <a:r>
              <a:rPr lang="en-US" dirty="0">
                <a:latin typeface="Lato" panose="020F0502020204030203" pitchFamily="34" charset="0"/>
                <a:ea typeface="Lato" panose="020F0502020204030203" pitchFamily="34" charset="0"/>
                <a:cs typeface="Lato" panose="020F0502020204030203" pitchFamily="34" charset="0"/>
              </a:rPr>
              <a:t>, or 200 petaflops</a:t>
            </a:r>
          </a:p>
        </p:txBody>
      </p:sp>
      <p:pic>
        <p:nvPicPr>
          <p:cNvPr id="1030" name="Picture 6">
            <a:extLst>
              <a:ext uri="{FF2B5EF4-FFF2-40B4-BE49-F238E27FC236}">
                <a16:creationId xmlns:a16="http://schemas.microsoft.com/office/drawing/2014/main" id="{80A713CB-8367-4A4D-A419-34F601A8F08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61002" y="1841858"/>
            <a:ext cx="2794000" cy="223520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1913903A-FC40-484B-AE3C-075844826AB2}"/>
              </a:ext>
            </a:extLst>
          </p:cNvPr>
          <p:cNvSpPr txBox="1"/>
          <p:nvPr/>
        </p:nvSpPr>
        <p:spPr>
          <a:xfrm>
            <a:off x="6311605" y="1333296"/>
            <a:ext cx="896399" cy="830997"/>
          </a:xfrm>
          <a:prstGeom prst="rect">
            <a:avLst/>
          </a:prstGeom>
          <a:noFill/>
        </p:spPr>
        <p:txBody>
          <a:bodyPr wrap="none" rtlCol="0">
            <a:spAutoFit/>
          </a:bodyPr>
          <a:lstStyle/>
          <a:p>
            <a:r>
              <a:rPr lang="en-US" sz="2400" b="1" dirty="0">
                <a:solidFill>
                  <a:schemeClr val="tx2">
                    <a:lumMod val="75000"/>
                  </a:schemeClr>
                </a:solidFill>
                <a:latin typeface="Lato" panose="020F0502020204030203" pitchFamily="34" charset="0"/>
                <a:ea typeface="Lato" panose="020F0502020204030203" pitchFamily="34" charset="0"/>
                <a:cs typeface="Lato" panose="020F0502020204030203" pitchFamily="34" charset="0"/>
              </a:rPr>
              <a:t>2018</a:t>
            </a:r>
          </a:p>
          <a:p>
            <a:endParaRPr lang="en-US" sz="2400" b="1" dirty="0">
              <a:solidFill>
                <a:schemeClr val="tx2">
                  <a:lumMod val="75000"/>
                </a:schemeClr>
              </a:solidFill>
              <a:latin typeface="Lato" panose="020F0502020204030203" pitchFamily="34" charset="0"/>
              <a:ea typeface="Lato" panose="020F0502020204030203" pitchFamily="34" charset="0"/>
              <a:cs typeface="Lato" panose="020F0502020204030203" pitchFamily="34" charset="0"/>
            </a:endParaRPr>
          </a:p>
        </p:txBody>
      </p:sp>
      <p:sp>
        <p:nvSpPr>
          <p:cNvPr id="10" name="Triangle 9">
            <a:extLst>
              <a:ext uri="{FF2B5EF4-FFF2-40B4-BE49-F238E27FC236}">
                <a16:creationId xmlns:a16="http://schemas.microsoft.com/office/drawing/2014/main" id="{6B04FD00-E4F9-0941-9D58-15A87C397EB9}"/>
              </a:ext>
            </a:extLst>
          </p:cNvPr>
          <p:cNvSpPr/>
          <p:nvPr/>
        </p:nvSpPr>
        <p:spPr>
          <a:xfrm rot="5400000">
            <a:off x="3369554" y="3261798"/>
            <a:ext cx="3427422" cy="524524"/>
          </a:xfrm>
          <a:prstGeom prst="triangle">
            <a:avLst/>
          </a:prstGeom>
          <a:solidFill>
            <a:schemeClr val="accent1">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34360288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A864ED-A331-EE4A-BA0B-17188AD4878B}"/>
              </a:ext>
            </a:extLst>
          </p:cNvPr>
          <p:cNvSpPr>
            <a:spLocks noGrp="1"/>
          </p:cNvSpPr>
          <p:nvPr>
            <p:ph type="title"/>
          </p:nvPr>
        </p:nvSpPr>
        <p:spPr/>
        <p:txBody>
          <a:bodyPr/>
          <a:lstStyle/>
          <a:p>
            <a:r>
              <a:rPr lang="en-US" dirty="0">
                <a:latin typeface="Lato" panose="020F0502020204030203" pitchFamily="34" charset="0"/>
                <a:ea typeface="Lato" panose="020F0502020204030203" pitchFamily="34" charset="0"/>
                <a:cs typeface="Lato" panose="020F0502020204030203" pitchFamily="34" charset="0"/>
              </a:rPr>
              <a:t>Big Data + Big Compute =</a:t>
            </a:r>
          </a:p>
        </p:txBody>
      </p:sp>
      <p:sp>
        <p:nvSpPr>
          <p:cNvPr id="3" name="Content Placeholder 2">
            <a:extLst>
              <a:ext uri="{FF2B5EF4-FFF2-40B4-BE49-F238E27FC236}">
                <a16:creationId xmlns:a16="http://schemas.microsoft.com/office/drawing/2014/main" id="{527FF181-435F-F24D-A7CB-D08C4A85D05B}"/>
              </a:ext>
            </a:extLst>
          </p:cNvPr>
          <p:cNvSpPr>
            <a:spLocks noGrp="1"/>
          </p:cNvSpPr>
          <p:nvPr>
            <p:ph idx="1"/>
          </p:nvPr>
        </p:nvSpPr>
        <p:spPr>
          <a:xfrm>
            <a:off x="457200" y="1427747"/>
            <a:ext cx="8365958" cy="5293728"/>
          </a:xfrm>
        </p:spPr>
        <p:txBody>
          <a:bodyPr>
            <a:normAutofit/>
          </a:bodyPr>
          <a:lstStyle/>
          <a:p>
            <a:pPr marL="0" indent="0">
              <a:buNone/>
            </a:pPr>
            <a:r>
              <a:rPr lang="en-US" u="sng" dirty="0"/>
              <a:t>Big Utility...</a:t>
            </a:r>
            <a:endParaRPr lang="en-US" dirty="0"/>
          </a:p>
          <a:p>
            <a:pPr marL="0" indent="0">
              <a:buNone/>
            </a:pPr>
            <a:r>
              <a:rPr lang="en-US" dirty="0"/>
              <a:t>We will explore in this course:</a:t>
            </a:r>
          </a:p>
          <a:p>
            <a:r>
              <a:rPr lang="en-US" dirty="0"/>
              <a:t>what kind of </a:t>
            </a:r>
            <a:r>
              <a:rPr lang="en-US" b="1" dirty="0"/>
              <a:t>data</a:t>
            </a:r>
            <a:r>
              <a:rPr lang="en-US" dirty="0"/>
              <a:t> is out there, how can we operate on it, and what </a:t>
            </a:r>
            <a:r>
              <a:rPr lang="en-US" b="1" dirty="0"/>
              <a:t>information</a:t>
            </a:r>
            <a:r>
              <a:rPr lang="en-US" dirty="0"/>
              <a:t> we can extract</a:t>
            </a:r>
          </a:p>
          <a:p>
            <a:endParaRPr lang="en-US" dirty="0"/>
          </a:p>
          <a:p>
            <a:endParaRPr lang="en-US" dirty="0"/>
          </a:p>
          <a:p>
            <a:endParaRPr lang="en-US" dirty="0"/>
          </a:p>
          <a:p>
            <a:endParaRPr lang="en-US" dirty="0"/>
          </a:p>
          <a:p>
            <a:pPr marL="0" indent="0">
              <a:buNone/>
            </a:pPr>
            <a:r>
              <a:rPr lang="en-US" u="sng" dirty="0"/>
              <a:t>+ Big responsibility</a:t>
            </a:r>
          </a:p>
          <a:p>
            <a:pPr marL="0" indent="0">
              <a:buNone/>
            </a:pPr>
            <a:r>
              <a:rPr lang="en-US" dirty="0"/>
              <a:t>And how to consider:</a:t>
            </a:r>
          </a:p>
        </p:txBody>
      </p:sp>
      <p:pic>
        <p:nvPicPr>
          <p:cNvPr id="5" name="Picture 2" descr="Image result for database search">
            <a:extLst>
              <a:ext uri="{FF2B5EF4-FFF2-40B4-BE49-F238E27FC236}">
                <a16:creationId xmlns:a16="http://schemas.microsoft.com/office/drawing/2014/main" id="{33699AF3-111B-1041-A7C3-375FAB7F29E1}"/>
              </a:ext>
            </a:extLst>
          </p:cNvPr>
          <p:cNvPicPr>
            <a:picLocks noChangeAspect="1" noChangeArrowheads="1"/>
          </p:cNvPicPr>
          <p:nvPr/>
        </p:nvPicPr>
        <p:blipFill rotWithShape="1">
          <a:blip r:embed="rId2">
            <a:alphaModFix amt="88000"/>
            <a:duotone>
              <a:schemeClr val="accent1">
                <a:shade val="45000"/>
                <a:satMod val="135000"/>
              </a:schemeClr>
              <a:prstClr val="white"/>
            </a:duotone>
            <a:extLst>
              <a:ext uri="{BEBA8EAE-BF5A-486C-A8C5-ECC9F3942E4B}">
                <a14:imgProps xmlns:a14="http://schemas.microsoft.com/office/drawing/2010/main">
                  <a14:imgLayer r:embed="rId3">
                    <a14:imgEffect>
                      <a14:saturation sat="200000"/>
                    </a14:imgEffect>
                    <a14:imgEffect>
                      <a14:brightnessContrast bright="60000"/>
                    </a14:imgEffect>
                  </a14:imgLayer>
                </a14:imgProps>
              </a:ext>
              <a:ext uri="{28A0092B-C50C-407E-A947-70E740481C1C}">
                <a14:useLocalDpi xmlns:a14="http://schemas.microsoft.com/office/drawing/2010/main" val="0"/>
              </a:ext>
            </a:extLst>
          </a:blip>
          <a:srcRect/>
          <a:stretch/>
        </p:blipFill>
        <p:spPr bwMode="auto">
          <a:xfrm>
            <a:off x="2191951" y="3429000"/>
            <a:ext cx="862300" cy="882315"/>
          </a:xfrm>
          <a:prstGeom prst="rect">
            <a:avLst/>
          </a:prstGeom>
          <a:noFill/>
        </p:spPr>
      </p:pic>
      <p:sp>
        <p:nvSpPr>
          <p:cNvPr id="7" name="Triangle 6">
            <a:extLst>
              <a:ext uri="{FF2B5EF4-FFF2-40B4-BE49-F238E27FC236}">
                <a16:creationId xmlns:a16="http://schemas.microsoft.com/office/drawing/2014/main" id="{787D6495-894D-F848-9EBA-B1FE231FAE8C}"/>
              </a:ext>
            </a:extLst>
          </p:cNvPr>
          <p:cNvSpPr/>
          <p:nvPr/>
        </p:nvSpPr>
        <p:spPr>
          <a:xfrm rot="5400000">
            <a:off x="3028387" y="3866936"/>
            <a:ext cx="768242" cy="177192"/>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9" name="Rounded Rectangle 8">
            <a:extLst>
              <a:ext uri="{FF2B5EF4-FFF2-40B4-BE49-F238E27FC236}">
                <a16:creationId xmlns:a16="http://schemas.microsoft.com/office/drawing/2014/main" id="{0B3A791D-53E9-B04F-9290-BA69C39C8BFF}"/>
              </a:ext>
            </a:extLst>
          </p:cNvPr>
          <p:cNvSpPr/>
          <p:nvPr/>
        </p:nvSpPr>
        <p:spPr>
          <a:xfrm>
            <a:off x="3770765" y="3506353"/>
            <a:ext cx="1716505" cy="898358"/>
          </a:xfrm>
          <a:prstGeom prst="roundRect">
            <a:avLst/>
          </a:prstGeom>
          <a:noFill/>
          <a:ln w="28575">
            <a:solidFill>
              <a:schemeClr val="tx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2"/>
                </a:solidFill>
                <a:latin typeface="Lato" panose="020F0502020204030203" pitchFamily="34" charset="0"/>
                <a:ea typeface="Lato" panose="020F0502020204030203" pitchFamily="34" charset="0"/>
                <a:cs typeface="Lato" panose="020F0502020204030203" pitchFamily="34" charset="0"/>
              </a:rPr>
              <a:t>Code</a:t>
            </a:r>
          </a:p>
        </p:txBody>
      </p:sp>
      <p:sp>
        <p:nvSpPr>
          <p:cNvPr id="10" name="Triangle 9">
            <a:extLst>
              <a:ext uri="{FF2B5EF4-FFF2-40B4-BE49-F238E27FC236}">
                <a16:creationId xmlns:a16="http://schemas.microsoft.com/office/drawing/2014/main" id="{DF2AFE23-F177-144C-AA18-C937CDA4261B}"/>
              </a:ext>
            </a:extLst>
          </p:cNvPr>
          <p:cNvSpPr/>
          <p:nvPr/>
        </p:nvSpPr>
        <p:spPr>
          <a:xfrm rot="5400000">
            <a:off x="5397849" y="3838598"/>
            <a:ext cx="768242" cy="177192"/>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pic>
        <p:nvPicPr>
          <p:cNvPr id="6" name="Graphic 5" descr="Question Mark with solid fill">
            <a:extLst>
              <a:ext uri="{FF2B5EF4-FFF2-40B4-BE49-F238E27FC236}">
                <a16:creationId xmlns:a16="http://schemas.microsoft.com/office/drawing/2014/main" id="{FD1CC5B2-2646-7B65-1E37-19A9B75EABF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149808" y="3469994"/>
            <a:ext cx="914400" cy="914400"/>
          </a:xfrm>
          <a:prstGeom prst="rect">
            <a:avLst/>
          </a:prstGeom>
        </p:spPr>
      </p:pic>
      <p:sp>
        <p:nvSpPr>
          <p:cNvPr id="8" name="TextBox 7">
            <a:extLst>
              <a:ext uri="{FF2B5EF4-FFF2-40B4-BE49-F238E27FC236}">
                <a16:creationId xmlns:a16="http://schemas.microsoft.com/office/drawing/2014/main" id="{9C74CB0E-7862-E2C2-5EB3-AF87D57D2BC2}"/>
              </a:ext>
            </a:extLst>
          </p:cNvPr>
          <p:cNvSpPr txBox="1"/>
          <p:nvPr/>
        </p:nvSpPr>
        <p:spPr>
          <a:xfrm>
            <a:off x="2220536" y="4404711"/>
            <a:ext cx="675185" cy="369332"/>
          </a:xfrm>
          <a:prstGeom prst="rect">
            <a:avLst/>
          </a:prstGeom>
          <a:noFill/>
        </p:spPr>
        <p:txBody>
          <a:bodyPr wrap="none" rtlCol="0">
            <a:spAutoFit/>
          </a:bodyPr>
          <a:lstStyle/>
          <a:p>
            <a:r>
              <a:rPr lang="en-US" dirty="0">
                <a:latin typeface="Lato" panose="020F0502020204030203" pitchFamily="34" charset="0"/>
                <a:ea typeface="Lato" panose="020F0502020204030203" pitchFamily="34" charset="0"/>
                <a:cs typeface="Lato" panose="020F0502020204030203" pitchFamily="34" charset="0"/>
              </a:rPr>
              <a:t>Data</a:t>
            </a:r>
          </a:p>
        </p:txBody>
      </p:sp>
      <p:sp>
        <p:nvSpPr>
          <p:cNvPr id="12" name="TextBox 11">
            <a:extLst>
              <a:ext uri="{FF2B5EF4-FFF2-40B4-BE49-F238E27FC236}">
                <a16:creationId xmlns:a16="http://schemas.microsoft.com/office/drawing/2014/main" id="{33680082-AB2A-66A2-D765-BDA6BF627F90}"/>
              </a:ext>
            </a:extLst>
          </p:cNvPr>
          <p:cNvSpPr txBox="1"/>
          <p:nvPr/>
        </p:nvSpPr>
        <p:spPr>
          <a:xfrm>
            <a:off x="5693374" y="4404711"/>
            <a:ext cx="2081019" cy="369332"/>
          </a:xfrm>
          <a:prstGeom prst="rect">
            <a:avLst/>
          </a:prstGeom>
          <a:noFill/>
        </p:spPr>
        <p:txBody>
          <a:bodyPr wrap="none" rtlCol="0">
            <a:spAutoFit/>
          </a:bodyPr>
          <a:lstStyle/>
          <a:p>
            <a:r>
              <a:rPr lang="en-US" dirty="0">
                <a:latin typeface="Lato" panose="020F0502020204030203" pitchFamily="34" charset="0"/>
                <a:ea typeface="Lato" panose="020F0502020204030203" pitchFamily="34" charset="0"/>
                <a:cs typeface="Lato" panose="020F0502020204030203" pitchFamily="34" charset="0"/>
              </a:rPr>
              <a:t>Useful information</a:t>
            </a:r>
          </a:p>
        </p:txBody>
      </p:sp>
      <p:cxnSp>
        <p:nvCxnSpPr>
          <p:cNvPr id="14" name="Straight Arrow Connector 13">
            <a:extLst>
              <a:ext uri="{FF2B5EF4-FFF2-40B4-BE49-F238E27FC236}">
                <a16:creationId xmlns:a16="http://schemas.microsoft.com/office/drawing/2014/main" id="{3FECEF1B-5E0E-64AE-0CBA-7F1F3A17CF30}"/>
              </a:ext>
            </a:extLst>
          </p:cNvPr>
          <p:cNvCxnSpPr/>
          <p:nvPr/>
        </p:nvCxnSpPr>
        <p:spPr>
          <a:xfrm>
            <a:off x="4265227" y="4541166"/>
            <a:ext cx="0" cy="106308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F610B008-6CEE-8C57-160D-041F8F76C11B}"/>
              </a:ext>
            </a:extLst>
          </p:cNvPr>
          <p:cNvSpPr txBox="1"/>
          <p:nvPr/>
        </p:nvSpPr>
        <p:spPr>
          <a:xfrm>
            <a:off x="3442836" y="5604249"/>
            <a:ext cx="1043876" cy="369332"/>
          </a:xfrm>
          <a:prstGeom prst="rect">
            <a:avLst/>
          </a:prstGeom>
          <a:noFill/>
        </p:spPr>
        <p:txBody>
          <a:bodyPr wrap="none" rtlCol="0">
            <a:spAutoFit/>
          </a:bodyPr>
          <a:lstStyle/>
          <a:p>
            <a:r>
              <a:rPr lang="en-US" dirty="0">
                <a:latin typeface="Lato" panose="020F0502020204030203" pitchFamily="34" charset="0"/>
                <a:ea typeface="Lato" panose="020F0502020204030203" pitchFamily="34" charset="0"/>
                <a:cs typeface="Lato" panose="020F0502020204030203" pitchFamily="34" charset="0"/>
              </a:rPr>
              <a:t>Memory</a:t>
            </a:r>
          </a:p>
        </p:txBody>
      </p:sp>
      <p:cxnSp>
        <p:nvCxnSpPr>
          <p:cNvPr id="16" name="Straight Arrow Connector 15">
            <a:extLst>
              <a:ext uri="{FF2B5EF4-FFF2-40B4-BE49-F238E27FC236}">
                <a16:creationId xmlns:a16="http://schemas.microsoft.com/office/drawing/2014/main" id="{BA75F667-E92F-82ED-3AAB-6858C33FA33B}"/>
              </a:ext>
            </a:extLst>
          </p:cNvPr>
          <p:cNvCxnSpPr/>
          <p:nvPr/>
        </p:nvCxnSpPr>
        <p:spPr>
          <a:xfrm>
            <a:off x="5066463" y="4541166"/>
            <a:ext cx="0" cy="106308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DD275A38-6F17-F883-F77C-BAF6E7CF2541}"/>
              </a:ext>
            </a:extLst>
          </p:cNvPr>
          <p:cNvSpPr txBox="1"/>
          <p:nvPr/>
        </p:nvSpPr>
        <p:spPr>
          <a:xfrm>
            <a:off x="4832379" y="5608864"/>
            <a:ext cx="2392001" cy="369332"/>
          </a:xfrm>
          <a:prstGeom prst="rect">
            <a:avLst/>
          </a:prstGeom>
          <a:noFill/>
        </p:spPr>
        <p:txBody>
          <a:bodyPr wrap="none" rtlCol="0">
            <a:spAutoFit/>
          </a:bodyPr>
          <a:lstStyle/>
          <a:p>
            <a:r>
              <a:rPr lang="en-US" dirty="0">
                <a:latin typeface="Lato" panose="020F0502020204030203" pitchFamily="34" charset="0"/>
                <a:ea typeface="Lato" panose="020F0502020204030203" pitchFamily="34" charset="0"/>
                <a:cs typeface="Lato" panose="020F0502020204030203" pitchFamily="34" charset="0"/>
              </a:rPr>
              <a:t>Computational power</a:t>
            </a:r>
          </a:p>
        </p:txBody>
      </p:sp>
      <p:sp>
        <p:nvSpPr>
          <p:cNvPr id="18" name="Left Brace 17">
            <a:extLst>
              <a:ext uri="{FF2B5EF4-FFF2-40B4-BE49-F238E27FC236}">
                <a16:creationId xmlns:a16="http://schemas.microsoft.com/office/drawing/2014/main" id="{3D805B62-792E-8559-965D-6896E37624B6}"/>
              </a:ext>
            </a:extLst>
          </p:cNvPr>
          <p:cNvSpPr/>
          <p:nvPr/>
        </p:nvSpPr>
        <p:spPr>
          <a:xfrm rot="16200000">
            <a:off x="5102336" y="4397453"/>
            <a:ext cx="269661" cy="3472125"/>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19" name="TextBox 18">
            <a:extLst>
              <a:ext uri="{FF2B5EF4-FFF2-40B4-BE49-F238E27FC236}">
                <a16:creationId xmlns:a16="http://schemas.microsoft.com/office/drawing/2014/main" id="{F8F3080A-940A-003A-5007-EC1554C5218C}"/>
              </a:ext>
            </a:extLst>
          </p:cNvPr>
          <p:cNvSpPr txBox="1"/>
          <p:nvPr/>
        </p:nvSpPr>
        <p:spPr>
          <a:xfrm>
            <a:off x="4257186" y="6315054"/>
            <a:ext cx="2100255" cy="369332"/>
          </a:xfrm>
          <a:prstGeom prst="rect">
            <a:avLst/>
          </a:prstGeom>
          <a:noFill/>
        </p:spPr>
        <p:txBody>
          <a:bodyPr wrap="none" rtlCol="0">
            <a:spAutoFit/>
          </a:bodyPr>
          <a:lstStyle/>
          <a:p>
            <a:r>
              <a:rPr lang="en-US" b="1" dirty="0">
                <a:solidFill>
                  <a:srgbClr val="FF0000"/>
                </a:solidFill>
                <a:latin typeface="Lato" panose="020F0502020204030203" pitchFamily="34" charset="0"/>
                <a:ea typeface="Lato" panose="020F0502020204030203" pitchFamily="34" charset="0"/>
                <a:cs typeface="Lato" panose="020F0502020204030203" pitchFamily="34" charset="0"/>
              </a:rPr>
              <a:t>Energy and carbon</a:t>
            </a:r>
          </a:p>
        </p:txBody>
      </p:sp>
    </p:spTree>
    <p:extLst>
      <p:ext uri="{BB962C8B-B14F-4D97-AF65-F5344CB8AC3E}">
        <p14:creationId xmlns:p14="http://schemas.microsoft.com/office/powerpoint/2010/main" val="33660292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C62777-661D-1210-58D8-E7FC5F94B68A}"/>
              </a:ext>
            </a:extLst>
          </p:cNvPr>
          <p:cNvSpPr>
            <a:spLocks noGrp="1"/>
          </p:cNvSpPr>
          <p:nvPr>
            <p:ph type="title"/>
          </p:nvPr>
        </p:nvSpPr>
        <p:spPr/>
        <p:txBody>
          <a:bodyPr/>
          <a:lstStyle/>
          <a:p>
            <a:r>
              <a:rPr lang="en-US" dirty="0">
                <a:latin typeface="Lato" panose="020F0502020204030203" pitchFamily="34" charset="0"/>
                <a:ea typeface="Lato" panose="020F0502020204030203" pitchFamily="34" charset="0"/>
                <a:cs typeface="Lato" panose="020F0502020204030203" pitchFamily="34" charset="0"/>
              </a:rPr>
              <a:t>Your skillset is critical!</a:t>
            </a:r>
          </a:p>
        </p:txBody>
      </p:sp>
      <p:grpSp>
        <p:nvGrpSpPr>
          <p:cNvPr id="40" name="Group 39">
            <a:extLst>
              <a:ext uri="{FF2B5EF4-FFF2-40B4-BE49-F238E27FC236}">
                <a16:creationId xmlns:a16="http://schemas.microsoft.com/office/drawing/2014/main" id="{E23C0DC9-5A94-2ED1-7A3E-4F50F1E362CA}"/>
              </a:ext>
            </a:extLst>
          </p:cNvPr>
          <p:cNvGrpSpPr/>
          <p:nvPr/>
        </p:nvGrpSpPr>
        <p:grpSpPr>
          <a:xfrm>
            <a:off x="1904683" y="1784096"/>
            <a:ext cx="5582442" cy="1345043"/>
            <a:chOff x="1869222" y="1586950"/>
            <a:chExt cx="5582442" cy="1345043"/>
          </a:xfrm>
        </p:grpSpPr>
        <p:pic>
          <p:nvPicPr>
            <p:cNvPr id="5" name="Picture 2" descr="Image result for database search">
              <a:extLst>
                <a:ext uri="{FF2B5EF4-FFF2-40B4-BE49-F238E27FC236}">
                  <a16:creationId xmlns:a16="http://schemas.microsoft.com/office/drawing/2014/main" id="{44B885C4-5476-31A5-4BC0-30E57143752D}"/>
                </a:ext>
              </a:extLst>
            </p:cNvPr>
            <p:cNvPicPr>
              <a:picLocks noChangeAspect="1" noChangeArrowheads="1"/>
            </p:cNvPicPr>
            <p:nvPr/>
          </p:nvPicPr>
          <p:blipFill rotWithShape="1">
            <a:blip r:embed="rId2">
              <a:alphaModFix amt="88000"/>
              <a:duotone>
                <a:schemeClr val="accent1">
                  <a:shade val="45000"/>
                  <a:satMod val="135000"/>
                </a:schemeClr>
                <a:prstClr val="white"/>
              </a:duotone>
              <a:extLst>
                <a:ext uri="{BEBA8EAE-BF5A-486C-A8C5-ECC9F3942E4B}">
                  <a14:imgProps xmlns:a14="http://schemas.microsoft.com/office/drawing/2010/main">
                    <a14:imgLayer r:embed="rId3">
                      <a14:imgEffect>
                        <a14:saturation sat="200000"/>
                      </a14:imgEffect>
                      <a14:imgEffect>
                        <a14:brightnessContrast bright="60000"/>
                      </a14:imgEffect>
                    </a14:imgLayer>
                  </a14:imgProps>
                </a:ext>
                <a:ext uri="{28A0092B-C50C-407E-A947-70E740481C1C}">
                  <a14:useLocalDpi xmlns:a14="http://schemas.microsoft.com/office/drawing/2010/main" val="0"/>
                </a:ext>
              </a:extLst>
            </a:blip>
            <a:srcRect/>
            <a:stretch/>
          </p:blipFill>
          <p:spPr bwMode="auto">
            <a:xfrm>
              <a:off x="1869222" y="1586950"/>
              <a:ext cx="862300" cy="882315"/>
            </a:xfrm>
            <a:prstGeom prst="rect">
              <a:avLst/>
            </a:prstGeom>
            <a:noFill/>
          </p:spPr>
        </p:pic>
        <p:sp>
          <p:nvSpPr>
            <p:cNvPr id="6" name="Triangle 5">
              <a:extLst>
                <a:ext uri="{FF2B5EF4-FFF2-40B4-BE49-F238E27FC236}">
                  <a16:creationId xmlns:a16="http://schemas.microsoft.com/office/drawing/2014/main" id="{F5BA0337-1AC7-BFBB-1BE0-1D8057417E36}"/>
                </a:ext>
              </a:extLst>
            </p:cNvPr>
            <p:cNvSpPr/>
            <p:nvPr/>
          </p:nvSpPr>
          <p:spPr>
            <a:xfrm rot="5400000">
              <a:off x="2705658" y="2024886"/>
              <a:ext cx="768242" cy="177192"/>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7" name="Rounded Rectangle 6">
              <a:extLst>
                <a:ext uri="{FF2B5EF4-FFF2-40B4-BE49-F238E27FC236}">
                  <a16:creationId xmlns:a16="http://schemas.microsoft.com/office/drawing/2014/main" id="{A5693000-6FC9-4AC2-28F5-E6206F86AEA5}"/>
                </a:ext>
              </a:extLst>
            </p:cNvPr>
            <p:cNvSpPr/>
            <p:nvPr/>
          </p:nvSpPr>
          <p:spPr>
            <a:xfrm>
              <a:off x="3448036" y="1664303"/>
              <a:ext cx="1716505" cy="898358"/>
            </a:xfrm>
            <a:prstGeom prst="roundRect">
              <a:avLst/>
            </a:prstGeom>
            <a:noFill/>
            <a:ln w="28575">
              <a:solidFill>
                <a:schemeClr val="tx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2"/>
                  </a:solidFill>
                  <a:latin typeface="Lato" panose="020F0502020204030203" pitchFamily="34" charset="0"/>
                  <a:ea typeface="Lato" panose="020F0502020204030203" pitchFamily="34" charset="0"/>
                  <a:cs typeface="Lato" panose="020F0502020204030203" pitchFamily="34" charset="0"/>
                </a:rPr>
                <a:t>Code</a:t>
              </a:r>
            </a:p>
          </p:txBody>
        </p:sp>
        <p:sp>
          <p:nvSpPr>
            <p:cNvPr id="8" name="Triangle 7">
              <a:extLst>
                <a:ext uri="{FF2B5EF4-FFF2-40B4-BE49-F238E27FC236}">
                  <a16:creationId xmlns:a16="http://schemas.microsoft.com/office/drawing/2014/main" id="{8D99F2AC-5FFB-4729-283F-C51A9F81DF81}"/>
                </a:ext>
              </a:extLst>
            </p:cNvPr>
            <p:cNvSpPr/>
            <p:nvPr/>
          </p:nvSpPr>
          <p:spPr>
            <a:xfrm rot="5400000">
              <a:off x="5075120" y="1996548"/>
              <a:ext cx="768242" cy="177192"/>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pic>
          <p:nvPicPr>
            <p:cNvPr id="9" name="Graphic 8" descr="Question Mark with solid fill">
              <a:extLst>
                <a:ext uri="{FF2B5EF4-FFF2-40B4-BE49-F238E27FC236}">
                  <a16:creationId xmlns:a16="http://schemas.microsoft.com/office/drawing/2014/main" id="{F24ACBAC-A83A-C539-114A-D298C5C1F26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827079" y="1627944"/>
              <a:ext cx="914400" cy="914400"/>
            </a:xfrm>
            <a:prstGeom prst="rect">
              <a:avLst/>
            </a:prstGeom>
          </p:spPr>
        </p:pic>
        <p:sp>
          <p:nvSpPr>
            <p:cNvPr id="10" name="TextBox 9">
              <a:extLst>
                <a:ext uri="{FF2B5EF4-FFF2-40B4-BE49-F238E27FC236}">
                  <a16:creationId xmlns:a16="http://schemas.microsoft.com/office/drawing/2014/main" id="{B70E714B-1D67-F938-50A8-6942E5334EDD}"/>
                </a:ext>
              </a:extLst>
            </p:cNvPr>
            <p:cNvSpPr txBox="1"/>
            <p:nvPr/>
          </p:nvSpPr>
          <p:spPr>
            <a:xfrm>
              <a:off x="1897807" y="2562661"/>
              <a:ext cx="675185" cy="369332"/>
            </a:xfrm>
            <a:prstGeom prst="rect">
              <a:avLst/>
            </a:prstGeom>
            <a:noFill/>
          </p:spPr>
          <p:txBody>
            <a:bodyPr wrap="none" rtlCol="0">
              <a:spAutoFit/>
            </a:bodyPr>
            <a:lstStyle/>
            <a:p>
              <a:r>
                <a:rPr lang="en-US" dirty="0">
                  <a:latin typeface="Lato" panose="020F0502020204030203" pitchFamily="34" charset="0"/>
                  <a:ea typeface="Lato" panose="020F0502020204030203" pitchFamily="34" charset="0"/>
                  <a:cs typeface="Lato" panose="020F0502020204030203" pitchFamily="34" charset="0"/>
                </a:rPr>
                <a:t>Data</a:t>
              </a:r>
            </a:p>
          </p:txBody>
        </p:sp>
        <p:sp>
          <p:nvSpPr>
            <p:cNvPr id="11" name="TextBox 10">
              <a:extLst>
                <a:ext uri="{FF2B5EF4-FFF2-40B4-BE49-F238E27FC236}">
                  <a16:creationId xmlns:a16="http://schemas.microsoft.com/office/drawing/2014/main" id="{DFFBD30D-3BC2-F462-895E-8A7075603655}"/>
                </a:ext>
              </a:extLst>
            </p:cNvPr>
            <p:cNvSpPr txBox="1"/>
            <p:nvPr/>
          </p:nvSpPr>
          <p:spPr>
            <a:xfrm>
              <a:off x="5370645" y="2562661"/>
              <a:ext cx="2081019" cy="369332"/>
            </a:xfrm>
            <a:prstGeom prst="rect">
              <a:avLst/>
            </a:prstGeom>
            <a:noFill/>
          </p:spPr>
          <p:txBody>
            <a:bodyPr wrap="none" rtlCol="0">
              <a:spAutoFit/>
            </a:bodyPr>
            <a:lstStyle/>
            <a:p>
              <a:r>
                <a:rPr lang="en-US" dirty="0">
                  <a:latin typeface="Lato" panose="020F0502020204030203" pitchFamily="34" charset="0"/>
                  <a:ea typeface="Lato" panose="020F0502020204030203" pitchFamily="34" charset="0"/>
                  <a:cs typeface="Lato" panose="020F0502020204030203" pitchFamily="34" charset="0"/>
                </a:rPr>
                <a:t>Useful information</a:t>
              </a:r>
            </a:p>
          </p:txBody>
        </p:sp>
      </p:grpSp>
      <p:sp>
        <p:nvSpPr>
          <p:cNvPr id="12" name="Pentagon 11">
            <a:extLst>
              <a:ext uri="{FF2B5EF4-FFF2-40B4-BE49-F238E27FC236}">
                <a16:creationId xmlns:a16="http://schemas.microsoft.com/office/drawing/2014/main" id="{FE01AC73-274F-F152-07C3-558C82FDB5E2}"/>
              </a:ext>
            </a:extLst>
          </p:cNvPr>
          <p:cNvSpPr/>
          <p:nvPr/>
        </p:nvSpPr>
        <p:spPr>
          <a:xfrm>
            <a:off x="565401" y="4159639"/>
            <a:ext cx="1253201" cy="500230"/>
          </a:xfrm>
          <a:prstGeom prst="homePlate">
            <a:avLst/>
          </a:prstGeom>
          <a:solidFill>
            <a:schemeClr val="accent3">
              <a:lumMod val="75000"/>
            </a:schemeClr>
          </a:solidFill>
          <a:ln>
            <a:solidFill>
              <a:schemeClr val="accent3">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grpSp>
        <p:nvGrpSpPr>
          <p:cNvPr id="18" name="Group 17">
            <a:extLst>
              <a:ext uri="{FF2B5EF4-FFF2-40B4-BE49-F238E27FC236}">
                <a16:creationId xmlns:a16="http://schemas.microsoft.com/office/drawing/2014/main" id="{6530E874-6D0C-2E56-4A55-97FAA20D0532}"/>
              </a:ext>
            </a:extLst>
          </p:cNvPr>
          <p:cNvGrpSpPr/>
          <p:nvPr/>
        </p:nvGrpSpPr>
        <p:grpSpPr>
          <a:xfrm>
            <a:off x="1369394" y="5424768"/>
            <a:ext cx="5992193" cy="383537"/>
            <a:chOff x="847229" y="6149924"/>
            <a:chExt cx="5992193" cy="383537"/>
          </a:xfrm>
        </p:grpSpPr>
        <p:sp>
          <p:nvSpPr>
            <p:cNvPr id="13" name="Rectangle 12">
              <a:extLst>
                <a:ext uri="{FF2B5EF4-FFF2-40B4-BE49-F238E27FC236}">
                  <a16:creationId xmlns:a16="http://schemas.microsoft.com/office/drawing/2014/main" id="{7C312F65-1F2A-8657-84FF-8E50D34EC3B7}"/>
                </a:ext>
              </a:extLst>
            </p:cNvPr>
            <p:cNvSpPr/>
            <p:nvPr/>
          </p:nvSpPr>
          <p:spPr>
            <a:xfrm>
              <a:off x="3692881" y="6208947"/>
              <a:ext cx="285078" cy="279699"/>
            </a:xfrm>
            <a:prstGeom prst="rect">
              <a:avLst/>
            </a:prstGeom>
            <a:solidFill>
              <a:schemeClr val="accent3">
                <a:lumMod val="75000"/>
              </a:schemeClr>
            </a:solidFill>
            <a:ln>
              <a:solidFill>
                <a:schemeClr val="accent3">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14" name="TextBox 13">
              <a:extLst>
                <a:ext uri="{FF2B5EF4-FFF2-40B4-BE49-F238E27FC236}">
                  <a16:creationId xmlns:a16="http://schemas.microsoft.com/office/drawing/2014/main" id="{2C13E04C-7527-8C27-C062-D578480AD504}"/>
                </a:ext>
              </a:extLst>
            </p:cNvPr>
            <p:cNvSpPr txBox="1"/>
            <p:nvPr/>
          </p:nvSpPr>
          <p:spPr>
            <a:xfrm>
              <a:off x="847229" y="6149924"/>
              <a:ext cx="2845652" cy="369332"/>
            </a:xfrm>
            <a:prstGeom prst="rect">
              <a:avLst/>
            </a:prstGeom>
            <a:noFill/>
          </p:spPr>
          <p:txBody>
            <a:bodyPr wrap="none" rtlCol="0">
              <a:spAutoFit/>
            </a:bodyPr>
            <a:lstStyle/>
            <a:p>
              <a:pPr algn="ctr"/>
              <a:r>
                <a:rPr lang="en-US" dirty="0">
                  <a:latin typeface="Lato" panose="020F0502020204030203" pitchFamily="34" charset="0"/>
                  <a:ea typeface="Lato" panose="020F0502020204030203" pitchFamily="34" charset="0"/>
                  <a:cs typeface="Lato" panose="020F0502020204030203" pitchFamily="34" charset="0"/>
                </a:rPr>
                <a:t>Chemical scientists can do</a:t>
              </a:r>
            </a:p>
          </p:txBody>
        </p:sp>
        <p:sp>
          <p:nvSpPr>
            <p:cNvPr id="15" name="Rectangle 14">
              <a:extLst>
                <a:ext uri="{FF2B5EF4-FFF2-40B4-BE49-F238E27FC236}">
                  <a16:creationId xmlns:a16="http://schemas.microsoft.com/office/drawing/2014/main" id="{045715C0-B107-088A-9840-3A0E67747432}"/>
                </a:ext>
              </a:extLst>
            </p:cNvPr>
            <p:cNvSpPr/>
            <p:nvPr/>
          </p:nvSpPr>
          <p:spPr>
            <a:xfrm>
              <a:off x="4163749" y="6208946"/>
              <a:ext cx="285078" cy="279699"/>
            </a:xfrm>
            <a:prstGeom prst="rect">
              <a:avLst/>
            </a:prstGeom>
            <a:solidFill>
              <a:schemeClr val="accent1">
                <a:lumMod val="60000"/>
                <a:lumOff val="40000"/>
              </a:schemeClr>
            </a:solidFill>
            <a:ln>
              <a:solidFill>
                <a:schemeClr val="accent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16" name="TextBox 15">
              <a:extLst>
                <a:ext uri="{FF2B5EF4-FFF2-40B4-BE49-F238E27FC236}">
                  <a16:creationId xmlns:a16="http://schemas.microsoft.com/office/drawing/2014/main" id="{6C7583C7-DB3B-DFE6-A230-99828548560A}"/>
                </a:ext>
              </a:extLst>
            </p:cNvPr>
            <p:cNvSpPr txBox="1"/>
            <p:nvPr/>
          </p:nvSpPr>
          <p:spPr>
            <a:xfrm>
              <a:off x="4432994" y="6164129"/>
              <a:ext cx="2406428" cy="369332"/>
            </a:xfrm>
            <a:prstGeom prst="rect">
              <a:avLst/>
            </a:prstGeom>
            <a:noFill/>
          </p:spPr>
          <p:txBody>
            <a:bodyPr wrap="none" rtlCol="0">
              <a:spAutoFit/>
            </a:bodyPr>
            <a:lstStyle/>
            <a:p>
              <a:pPr algn="ctr"/>
              <a:r>
                <a:rPr lang="en-US" dirty="0">
                  <a:latin typeface="Lato" panose="020F0502020204030203" pitchFamily="34" charset="0"/>
                  <a:ea typeface="Lato" panose="020F0502020204030203" pitchFamily="34" charset="0"/>
                  <a:cs typeface="Lato" panose="020F0502020204030203" pitchFamily="34" charset="0"/>
                </a:rPr>
                <a:t>Data scientists can do</a:t>
              </a:r>
            </a:p>
          </p:txBody>
        </p:sp>
      </p:grpSp>
      <p:sp>
        <p:nvSpPr>
          <p:cNvPr id="17" name="TextBox 16">
            <a:extLst>
              <a:ext uri="{FF2B5EF4-FFF2-40B4-BE49-F238E27FC236}">
                <a16:creationId xmlns:a16="http://schemas.microsoft.com/office/drawing/2014/main" id="{074991D4-9F18-2C03-EF67-7484E921844F}"/>
              </a:ext>
            </a:extLst>
          </p:cNvPr>
          <p:cNvSpPr txBox="1"/>
          <p:nvPr/>
        </p:nvSpPr>
        <p:spPr>
          <a:xfrm>
            <a:off x="1677992" y="6519324"/>
            <a:ext cx="6171882" cy="369332"/>
          </a:xfrm>
          <a:prstGeom prst="rect">
            <a:avLst/>
          </a:prstGeom>
          <a:noFill/>
        </p:spPr>
        <p:txBody>
          <a:bodyPr wrap="none" rtlCol="0">
            <a:spAutoFit/>
          </a:bodyPr>
          <a:lstStyle/>
          <a:p>
            <a:r>
              <a:rPr lang="en-US" i="1" dirty="0">
                <a:latin typeface="Lato" panose="020F0502020204030203" pitchFamily="34" charset="0"/>
                <a:ea typeface="Lato" panose="020F0502020204030203" pitchFamily="34" charset="0"/>
                <a:cs typeface="Lato" panose="020F0502020204030203" pitchFamily="34" charset="0"/>
              </a:rPr>
              <a:t>Software engineers make sure all of this can be used by others!</a:t>
            </a:r>
          </a:p>
        </p:txBody>
      </p:sp>
      <p:sp>
        <p:nvSpPr>
          <p:cNvPr id="19" name="TextBox 18">
            <a:extLst>
              <a:ext uri="{FF2B5EF4-FFF2-40B4-BE49-F238E27FC236}">
                <a16:creationId xmlns:a16="http://schemas.microsoft.com/office/drawing/2014/main" id="{8D0BB3F4-EAC1-09D5-F2D2-2A49A7355909}"/>
              </a:ext>
            </a:extLst>
          </p:cNvPr>
          <p:cNvSpPr txBox="1"/>
          <p:nvPr/>
        </p:nvSpPr>
        <p:spPr>
          <a:xfrm>
            <a:off x="78525" y="3711816"/>
            <a:ext cx="2081019" cy="307777"/>
          </a:xfrm>
          <a:prstGeom prst="rect">
            <a:avLst/>
          </a:prstGeom>
          <a:solidFill>
            <a:schemeClr val="accent3">
              <a:lumMod val="75000"/>
              <a:alpha val="15047"/>
            </a:schemeClr>
          </a:solidFill>
        </p:spPr>
        <p:txBody>
          <a:bodyPr wrap="none" rtlCol="0">
            <a:spAutoFit/>
          </a:bodyPr>
          <a:lstStyle/>
          <a:p>
            <a:r>
              <a:rPr lang="en-US" sz="1400" dirty="0">
                <a:solidFill>
                  <a:schemeClr val="accent3">
                    <a:lumMod val="75000"/>
                  </a:schemeClr>
                </a:solidFill>
                <a:latin typeface="Lato" panose="020F0502020204030203" pitchFamily="34" charset="0"/>
                <a:ea typeface="Lato" panose="020F0502020204030203" pitchFamily="34" charset="0"/>
                <a:cs typeface="Lato" panose="020F0502020204030203" pitchFamily="34" charset="0"/>
              </a:rPr>
              <a:t>Identify desired product</a:t>
            </a:r>
          </a:p>
        </p:txBody>
      </p:sp>
      <p:sp>
        <p:nvSpPr>
          <p:cNvPr id="20" name="Chevron 19">
            <a:extLst>
              <a:ext uri="{FF2B5EF4-FFF2-40B4-BE49-F238E27FC236}">
                <a16:creationId xmlns:a16="http://schemas.microsoft.com/office/drawing/2014/main" id="{1B494466-A7A9-FE42-A67B-F371B007C960}"/>
              </a:ext>
            </a:extLst>
          </p:cNvPr>
          <p:cNvSpPr/>
          <p:nvPr/>
        </p:nvSpPr>
        <p:spPr>
          <a:xfrm>
            <a:off x="1700127" y="4159639"/>
            <a:ext cx="1010697" cy="500230"/>
          </a:xfrm>
          <a:prstGeom prst="chevron">
            <a:avLst/>
          </a:prstGeom>
          <a:solidFill>
            <a:schemeClr val="accent3">
              <a:lumMod val="75000"/>
            </a:schemeClr>
          </a:solidFill>
          <a:ln>
            <a:solidFill>
              <a:schemeClr val="accent3">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21" name="TextBox 20">
            <a:extLst>
              <a:ext uri="{FF2B5EF4-FFF2-40B4-BE49-F238E27FC236}">
                <a16:creationId xmlns:a16="http://schemas.microsoft.com/office/drawing/2014/main" id="{B482992F-BECD-FD12-3967-9B3A577BAF6A}"/>
              </a:ext>
            </a:extLst>
          </p:cNvPr>
          <p:cNvSpPr txBox="1"/>
          <p:nvPr/>
        </p:nvSpPr>
        <p:spPr>
          <a:xfrm>
            <a:off x="892098" y="4791448"/>
            <a:ext cx="2060273" cy="523220"/>
          </a:xfrm>
          <a:prstGeom prst="rect">
            <a:avLst/>
          </a:prstGeom>
          <a:solidFill>
            <a:schemeClr val="accent3">
              <a:lumMod val="75000"/>
              <a:alpha val="15047"/>
            </a:schemeClr>
          </a:solidFill>
        </p:spPr>
        <p:txBody>
          <a:bodyPr wrap="square" rtlCol="0">
            <a:spAutoFit/>
          </a:bodyPr>
          <a:lstStyle>
            <a:defPPr>
              <a:defRPr lang="en-US"/>
            </a:defPPr>
            <a:lvl1pPr>
              <a:defRPr>
                <a:solidFill>
                  <a:schemeClr val="accent3">
                    <a:lumMod val="75000"/>
                  </a:schemeClr>
                </a:solidFill>
              </a:defRPr>
            </a:lvl1pPr>
          </a:lstStyle>
          <a:p>
            <a:r>
              <a:rPr lang="en-US" sz="1400" dirty="0">
                <a:latin typeface="Lato" panose="020F0502020204030203" pitchFamily="34" charset="0"/>
                <a:ea typeface="Lato" panose="020F0502020204030203" pitchFamily="34" charset="0"/>
                <a:cs typeface="Lato" panose="020F0502020204030203" pitchFamily="34" charset="0"/>
              </a:rPr>
              <a:t>Collect data and formulate assumptions</a:t>
            </a:r>
          </a:p>
        </p:txBody>
      </p:sp>
      <p:sp>
        <p:nvSpPr>
          <p:cNvPr id="22" name="Chevron 21">
            <a:extLst>
              <a:ext uri="{FF2B5EF4-FFF2-40B4-BE49-F238E27FC236}">
                <a16:creationId xmlns:a16="http://schemas.microsoft.com/office/drawing/2014/main" id="{D9B04FEB-DED7-8A88-11AF-15D1089F952B}"/>
              </a:ext>
            </a:extLst>
          </p:cNvPr>
          <p:cNvSpPr/>
          <p:nvPr/>
        </p:nvSpPr>
        <p:spPr>
          <a:xfrm>
            <a:off x="2592349" y="4159639"/>
            <a:ext cx="1010697" cy="500230"/>
          </a:xfrm>
          <a:prstGeom prst="chevron">
            <a:avLst/>
          </a:prstGeom>
          <a:solidFill>
            <a:schemeClr val="accent1">
              <a:lumMod val="60000"/>
              <a:lumOff val="40000"/>
            </a:schemeClr>
          </a:solidFill>
          <a:ln>
            <a:solidFill>
              <a:schemeClr val="accent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23" name="TextBox 22">
            <a:extLst>
              <a:ext uri="{FF2B5EF4-FFF2-40B4-BE49-F238E27FC236}">
                <a16:creationId xmlns:a16="http://schemas.microsoft.com/office/drawing/2014/main" id="{EFB3B864-210E-2973-AC1B-58BEE0EFBFC4}"/>
              </a:ext>
            </a:extLst>
          </p:cNvPr>
          <p:cNvSpPr txBox="1"/>
          <p:nvPr/>
        </p:nvSpPr>
        <p:spPr>
          <a:xfrm>
            <a:off x="2580747" y="3711816"/>
            <a:ext cx="1195256" cy="307777"/>
          </a:xfrm>
          <a:prstGeom prst="rect">
            <a:avLst/>
          </a:prstGeom>
          <a:solidFill>
            <a:schemeClr val="accent1">
              <a:lumMod val="75000"/>
              <a:alpha val="15047"/>
            </a:schemeClr>
          </a:solidFill>
          <a:ln>
            <a:noFill/>
          </a:ln>
        </p:spPr>
        <p:txBody>
          <a:bodyPr wrap="square" rtlCol="0">
            <a:spAutoFit/>
          </a:bodyPr>
          <a:lstStyle>
            <a:defPPr>
              <a:defRPr lang="en-US"/>
            </a:defPPr>
            <a:lvl1pPr>
              <a:defRPr>
                <a:solidFill>
                  <a:schemeClr val="accent3">
                    <a:lumMod val="75000"/>
                  </a:schemeClr>
                </a:solidFill>
              </a:defRPr>
            </a:lvl1pPr>
          </a:lstStyle>
          <a:p>
            <a:r>
              <a:rPr lang="en-US" sz="1400" dirty="0">
                <a:solidFill>
                  <a:schemeClr val="accent1">
                    <a:lumMod val="75000"/>
                  </a:schemeClr>
                </a:solidFill>
                <a:latin typeface="Lato" panose="020F0502020204030203" pitchFamily="34" charset="0"/>
                <a:ea typeface="Lato" panose="020F0502020204030203" pitchFamily="34" charset="0"/>
                <a:cs typeface="Lato" panose="020F0502020204030203" pitchFamily="34" charset="0"/>
              </a:rPr>
              <a:t>Process data</a:t>
            </a:r>
          </a:p>
        </p:txBody>
      </p:sp>
      <p:sp>
        <p:nvSpPr>
          <p:cNvPr id="24" name="Chevron 23">
            <a:extLst>
              <a:ext uri="{FF2B5EF4-FFF2-40B4-BE49-F238E27FC236}">
                <a16:creationId xmlns:a16="http://schemas.microsoft.com/office/drawing/2014/main" id="{14AE0670-82C4-2D23-7970-C0F8FD95FDD0}"/>
              </a:ext>
            </a:extLst>
          </p:cNvPr>
          <p:cNvSpPr/>
          <p:nvPr/>
        </p:nvSpPr>
        <p:spPr>
          <a:xfrm>
            <a:off x="3484571" y="4159639"/>
            <a:ext cx="1010697" cy="500230"/>
          </a:xfrm>
          <a:prstGeom prst="chevron">
            <a:avLst/>
          </a:prstGeom>
          <a:solidFill>
            <a:schemeClr val="accent3">
              <a:lumMod val="75000"/>
            </a:schemeClr>
          </a:solidFill>
          <a:ln>
            <a:solidFill>
              <a:schemeClr val="accent3">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25" name="TextBox 24">
            <a:extLst>
              <a:ext uri="{FF2B5EF4-FFF2-40B4-BE49-F238E27FC236}">
                <a16:creationId xmlns:a16="http://schemas.microsoft.com/office/drawing/2014/main" id="{0E513144-8855-5513-B71A-F3DCF327935F}"/>
              </a:ext>
            </a:extLst>
          </p:cNvPr>
          <p:cNvSpPr txBox="1"/>
          <p:nvPr/>
        </p:nvSpPr>
        <p:spPr>
          <a:xfrm>
            <a:off x="3089779" y="4791448"/>
            <a:ext cx="1659413" cy="523220"/>
          </a:xfrm>
          <a:prstGeom prst="rect">
            <a:avLst/>
          </a:prstGeom>
          <a:solidFill>
            <a:schemeClr val="accent3">
              <a:lumMod val="75000"/>
              <a:alpha val="15047"/>
            </a:schemeClr>
          </a:solidFill>
        </p:spPr>
        <p:txBody>
          <a:bodyPr wrap="square" rtlCol="0">
            <a:spAutoFit/>
          </a:bodyPr>
          <a:lstStyle>
            <a:defPPr>
              <a:defRPr lang="en-US"/>
            </a:defPPr>
            <a:lvl1pPr>
              <a:defRPr>
                <a:solidFill>
                  <a:schemeClr val="accent3">
                    <a:lumMod val="75000"/>
                  </a:schemeClr>
                </a:solidFill>
              </a:defRPr>
            </a:lvl1pPr>
          </a:lstStyle>
          <a:p>
            <a:r>
              <a:rPr lang="en-US" sz="1400" dirty="0">
                <a:latin typeface="Lato" panose="020F0502020204030203" pitchFamily="34" charset="0"/>
                <a:ea typeface="Lato" panose="020F0502020204030203" pitchFamily="34" charset="0"/>
                <a:cs typeface="Lato" panose="020F0502020204030203" pitchFamily="34" charset="0"/>
              </a:rPr>
              <a:t>Incorporate domain knowledge</a:t>
            </a:r>
          </a:p>
        </p:txBody>
      </p:sp>
      <p:sp>
        <p:nvSpPr>
          <p:cNvPr id="26" name="Chevron 25">
            <a:extLst>
              <a:ext uri="{FF2B5EF4-FFF2-40B4-BE49-F238E27FC236}">
                <a16:creationId xmlns:a16="http://schemas.microsoft.com/office/drawing/2014/main" id="{3F82DF87-2D1B-543D-7C3F-07E9D7E01748}"/>
              </a:ext>
            </a:extLst>
          </p:cNvPr>
          <p:cNvSpPr/>
          <p:nvPr/>
        </p:nvSpPr>
        <p:spPr>
          <a:xfrm>
            <a:off x="4376793" y="4159639"/>
            <a:ext cx="1010697" cy="500230"/>
          </a:xfrm>
          <a:prstGeom prst="chevron">
            <a:avLst/>
          </a:prstGeom>
          <a:solidFill>
            <a:schemeClr val="accent1">
              <a:lumMod val="60000"/>
              <a:lumOff val="40000"/>
            </a:schemeClr>
          </a:solidFill>
          <a:ln>
            <a:solidFill>
              <a:schemeClr val="accent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27" name="TextBox 26">
            <a:extLst>
              <a:ext uri="{FF2B5EF4-FFF2-40B4-BE49-F238E27FC236}">
                <a16:creationId xmlns:a16="http://schemas.microsoft.com/office/drawing/2014/main" id="{E5FBB831-D158-7EEC-1D05-41950D6226AB}"/>
              </a:ext>
            </a:extLst>
          </p:cNvPr>
          <p:cNvSpPr txBox="1"/>
          <p:nvPr/>
        </p:nvSpPr>
        <p:spPr>
          <a:xfrm>
            <a:off x="4376793" y="3496373"/>
            <a:ext cx="1029313" cy="523220"/>
          </a:xfrm>
          <a:prstGeom prst="rect">
            <a:avLst/>
          </a:prstGeom>
          <a:solidFill>
            <a:schemeClr val="accent1">
              <a:lumMod val="75000"/>
              <a:alpha val="15047"/>
            </a:schemeClr>
          </a:solidFill>
          <a:ln>
            <a:noFill/>
          </a:ln>
        </p:spPr>
        <p:txBody>
          <a:bodyPr wrap="square" rtlCol="0">
            <a:spAutoFit/>
          </a:bodyPr>
          <a:lstStyle>
            <a:defPPr>
              <a:defRPr lang="en-US"/>
            </a:defPPr>
            <a:lvl1pPr>
              <a:defRPr>
                <a:solidFill>
                  <a:schemeClr val="accent3">
                    <a:lumMod val="75000"/>
                  </a:schemeClr>
                </a:solidFill>
              </a:defRPr>
            </a:lvl1pPr>
          </a:lstStyle>
          <a:p>
            <a:r>
              <a:rPr lang="en-US" sz="1400" dirty="0">
                <a:solidFill>
                  <a:schemeClr val="accent1">
                    <a:lumMod val="75000"/>
                  </a:schemeClr>
                </a:solidFill>
                <a:latin typeface="Lato" panose="020F0502020204030203" pitchFamily="34" charset="0"/>
                <a:ea typeface="Lato" panose="020F0502020204030203" pitchFamily="34" charset="0"/>
                <a:cs typeface="Lato" panose="020F0502020204030203" pitchFamily="34" charset="0"/>
              </a:rPr>
              <a:t>Design solution</a:t>
            </a:r>
          </a:p>
        </p:txBody>
      </p:sp>
      <p:sp>
        <p:nvSpPr>
          <p:cNvPr id="28" name="Chevron 27">
            <a:extLst>
              <a:ext uri="{FF2B5EF4-FFF2-40B4-BE49-F238E27FC236}">
                <a16:creationId xmlns:a16="http://schemas.microsoft.com/office/drawing/2014/main" id="{9EFA38F6-C4C5-E0B9-2BB2-D79800E22117}"/>
              </a:ext>
            </a:extLst>
          </p:cNvPr>
          <p:cNvSpPr/>
          <p:nvPr/>
        </p:nvSpPr>
        <p:spPr>
          <a:xfrm>
            <a:off x="5269015" y="4159639"/>
            <a:ext cx="1010697" cy="500230"/>
          </a:xfrm>
          <a:prstGeom prst="chevron">
            <a:avLst/>
          </a:prstGeom>
          <a:solidFill>
            <a:schemeClr val="accent1">
              <a:lumMod val="60000"/>
              <a:lumOff val="40000"/>
            </a:schemeClr>
          </a:solidFill>
          <a:ln>
            <a:solidFill>
              <a:schemeClr val="accent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29" name="TextBox 28">
            <a:extLst>
              <a:ext uri="{FF2B5EF4-FFF2-40B4-BE49-F238E27FC236}">
                <a16:creationId xmlns:a16="http://schemas.microsoft.com/office/drawing/2014/main" id="{8D72AD4D-3F4A-FF43-F12E-B7D1875D2015}"/>
              </a:ext>
            </a:extLst>
          </p:cNvPr>
          <p:cNvSpPr txBox="1"/>
          <p:nvPr/>
        </p:nvSpPr>
        <p:spPr>
          <a:xfrm>
            <a:off x="5576819" y="4791448"/>
            <a:ext cx="905757" cy="523220"/>
          </a:xfrm>
          <a:prstGeom prst="rect">
            <a:avLst/>
          </a:prstGeom>
          <a:solidFill>
            <a:schemeClr val="accent1">
              <a:lumMod val="75000"/>
              <a:alpha val="15047"/>
            </a:schemeClr>
          </a:solidFill>
          <a:ln>
            <a:noFill/>
          </a:ln>
        </p:spPr>
        <p:txBody>
          <a:bodyPr wrap="square" rtlCol="0">
            <a:spAutoFit/>
          </a:bodyPr>
          <a:lstStyle>
            <a:defPPr>
              <a:defRPr lang="en-US"/>
            </a:defPPr>
            <a:lvl1pPr>
              <a:defRPr>
                <a:solidFill>
                  <a:schemeClr val="accent3">
                    <a:lumMod val="75000"/>
                  </a:schemeClr>
                </a:solidFill>
              </a:defRPr>
            </a:lvl1pPr>
          </a:lstStyle>
          <a:p>
            <a:r>
              <a:rPr lang="en-US" sz="1400" dirty="0">
                <a:solidFill>
                  <a:schemeClr val="accent1">
                    <a:lumMod val="75000"/>
                  </a:schemeClr>
                </a:solidFill>
                <a:latin typeface="Lato" panose="020F0502020204030203" pitchFamily="34" charset="0"/>
                <a:ea typeface="Lato" panose="020F0502020204030203" pitchFamily="34" charset="0"/>
                <a:cs typeface="Lato" panose="020F0502020204030203" pitchFamily="34" charset="0"/>
              </a:rPr>
              <a:t>Interpret results</a:t>
            </a:r>
          </a:p>
        </p:txBody>
      </p:sp>
      <p:sp>
        <p:nvSpPr>
          <p:cNvPr id="30" name="Chevron 29">
            <a:extLst>
              <a:ext uri="{FF2B5EF4-FFF2-40B4-BE49-F238E27FC236}">
                <a16:creationId xmlns:a16="http://schemas.microsoft.com/office/drawing/2014/main" id="{51245CC6-EEF7-A538-C72B-71571F109864}"/>
              </a:ext>
            </a:extLst>
          </p:cNvPr>
          <p:cNvSpPr/>
          <p:nvPr/>
        </p:nvSpPr>
        <p:spPr>
          <a:xfrm>
            <a:off x="6161238" y="4159639"/>
            <a:ext cx="1010697" cy="500230"/>
          </a:xfrm>
          <a:prstGeom prst="chevron">
            <a:avLst/>
          </a:prstGeom>
          <a:solidFill>
            <a:schemeClr val="accent3">
              <a:lumMod val="75000"/>
            </a:schemeClr>
          </a:solidFill>
          <a:ln>
            <a:solidFill>
              <a:schemeClr val="accent3">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31" name="TextBox 30">
            <a:extLst>
              <a:ext uri="{FF2B5EF4-FFF2-40B4-BE49-F238E27FC236}">
                <a16:creationId xmlns:a16="http://schemas.microsoft.com/office/drawing/2014/main" id="{F71B321C-C21C-3E56-64BE-8B91894E5384}"/>
              </a:ext>
            </a:extLst>
          </p:cNvPr>
          <p:cNvSpPr txBox="1"/>
          <p:nvPr/>
        </p:nvSpPr>
        <p:spPr>
          <a:xfrm>
            <a:off x="7249288" y="4148144"/>
            <a:ext cx="1659413" cy="523220"/>
          </a:xfrm>
          <a:prstGeom prst="rect">
            <a:avLst/>
          </a:prstGeom>
          <a:solidFill>
            <a:schemeClr val="accent3">
              <a:lumMod val="75000"/>
              <a:alpha val="15047"/>
            </a:schemeClr>
          </a:solidFill>
        </p:spPr>
        <p:txBody>
          <a:bodyPr wrap="square" rtlCol="0">
            <a:spAutoFit/>
          </a:bodyPr>
          <a:lstStyle>
            <a:defPPr>
              <a:defRPr lang="en-US"/>
            </a:defPPr>
            <a:lvl1pPr>
              <a:defRPr>
                <a:solidFill>
                  <a:schemeClr val="accent3">
                    <a:lumMod val="75000"/>
                  </a:schemeClr>
                </a:solidFill>
              </a:defRPr>
            </a:lvl1pPr>
          </a:lstStyle>
          <a:p>
            <a:r>
              <a:rPr lang="en-US" sz="1400" dirty="0">
                <a:latin typeface="Lato" panose="020F0502020204030203" pitchFamily="34" charset="0"/>
                <a:ea typeface="Lato" panose="020F0502020204030203" pitchFamily="34" charset="0"/>
                <a:cs typeface="Lato" panose="020F0502020204030203" pitchFamily="34" charset="0"/>
              </a:rPr>
              <a:t>Draw conclusions or utilize tool</a:t>
            </a:r>
          </a:p>
        </p:txBody>
      </p:sp>
      <p:sp>
        <p:nvSpPr>
          <p:cNvPr id="38" name="Left Brace 37">
            <a:extLst>
              <a:ext uri="{FF2B5EF4-FFF2-40B4-BE49-F238E27FC236}">
                <a16:creationId xmlns:a16="http://schemas.microsoft.com/office/drawing/2014/main" id="{F974B87F-F47E-C865-0A43-C2D987095BAE}"/>
              </a:ext>
            </a:extLst>
          </p:cNvPr>
          <p:cNvSpPr/>
          <p:nvPr/>
        </p:nvSpPr>
        <p:spPr>
          <a:xfrm rot="16200000">
            <a:off x="4532709" y="1748406"/>
            <a:ext cx="186161" cy="8337178"/>
          </a:xfrm>
          <a:prstGeom prst="leftBrace">
            <a:avLst/>
          </a:pr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39" name="TextBox 38">
            <a:extLst>
              <a:ext uri="{FF2B5EF4-FFF2-40B4-BE49-F238E27FC236}">
                <a16:creationId xmlns:a16="http://schemas.microsoft.com/office/drawing/2014/main" id="{089B479B-88CD-DCDA-6484-847FCB40346F}"/>
              </a:ext>
            </a:extLst>
          </p:cNvPr>
          <p:cNvSpPr txBox="1"/>
          <p:nvPr/>
        </p:nvSpPr>
        <p:spPr>
          <a:xfrm>
            <a:off x="3434509" y="6039225"/>
            <a:ext cx="2451312" cy="369332"/>
          </a:xfrm>
          <a:prstGeom prst="rect">
            <a:avLst/>
          </a:prstGeom>
          <a:noFill/>
        </p:spPr>
        <p:txBody>
          <a:bodyPr wrap="none" rtlCol="0">
            <a:spAutoFit/>
          </a:bodyPr>
          <a:lstStyle/>
          <a:p>
            <a:r>
              <a:rPr lang="en-US" b="1" dirty="0">
                <a:solidFill>
                  <a:schemeClr val="accent4">
                    <a:lumMod val="75000"/>
                  </a:schemeClr>
                </a:solidFill>
                <a:latin typeface="Lato" panose="020F0502020204030203" pitchFamily="34" charset="0"/>
                <a:ea typeface="Lato" panose="020F0502020204030203" pitchFamily="34" charset="0"/>
                <a:cs typeface="Lato" panose="020F0502020204030203" pitchFamily="34" charset="0"/>
              </a:rPr>
              <a:t>You</a:t>
            </a:r>
            <a:r>
              <a:rPr lang="en-US" dirty="0">
                <a:solidFill>
                  <a:schemeClr val="accent4">
                    <a:lumMod val="75000"/>
                  </a:schemeClr>
                </a:solidFill>
                <a:latin typeface="Lato" panose="020F0502020204030203" pitchFamily="34" charset="0"/>
                <a:ea typeface="Lato" panose="020F0502020204030203" pitchFamily="34" charset="0"/>
                <a:cs typeface="Lato" panose="020F0502020204030203" pitchFamily="34" charset="0"/>
              </a:rPr>
              <a:t> will be able to do!</a:t>
            </a:r>
            <a:endParaRPr lang="en-US" b="1" dirty="0">
              <a:solidFill>
                <a:schemeClr val="accent4">
                  <a:lumMod val="75000"/>
                </a:schemeClr>
              </a:solidFill>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37866695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522035" y="301542"/>
            <a:ext cx="8118979" cy="910506"/>
          </a:xfrm>
          <a:prstGeom prst="rect">
            <a:avLst/>
          </a:prstGeom>
        </p:spPr>
        <p:txBody>
          <a:bodyPr vert="horz" wrap="square" lIns="0" tIns="12700" rIns="0" bIns="0" rtlCol="0">
            <a:spAutoFit/>
          </a:bodyPr>
          <a:lstStyle/>
          <a:p>
            <a:pPr marL="12700" marR="5080">
              <a:lnSpc>
                <a:spcPts val="3470"/>
              </a:lnSpc>
              <a:spcBef>
                <a:spcPts val="520"/>
              </a:spcBef>
              <a:tabLst>
                <a:tab pos="354965" algn="l"/>
                <a:tab pos="355600" algn="l"/>
              </a:tabLst>
            </a:pPr>
            <a:r>
              <a:rPr lang="en-US" spc="-10" dirty="0">
                <a:latin typeface="Lato" panose="020F0502020204030203" pitchFamily="34" charset="0"/>
                <a:ea typeface="Lato" panose="020F0502020204030203" pitchFamily="34" charset="0"/>
                <a:cs typeface="Lato" panose="020F0502020204030203" pitchFamily="34" charset="0"/>
              </a:rPr>
              <a:t>New paradigm </a:t>
            </a:r>
            <a:r>
              <a:rPr lang="en-US" dirty="0">
                <a:latin typeface="Lato" panose="020F0502020204030203" pitchFamily="34" charset="0"/>
                <a:ea typeface="Lato" panose="020F0502020204030203" pitchFamily="34" charset="0"/>
                <a:cs typeface="Lato" panose="020F0502020204030203" pitchFamily="34" charset="0"/>
              </a:rPr>
              <a:t>of </a:t>
            </a:r>
            <a:r>
              <a:rPr lang="en-US" spc="-15" dirty="0">
                <a:latin typeface="Lato" panose="020F0502020204030203" pitchFamily="34" charset="0"/>
                <a:ea typeface="Lato" panose="020F0502020204030203" pitchFamily="34" charset="0"/>
                <a:cs typeface="Lato" panose="020F0502020204030203" pitchFamily="34" charset="0"/>
              </a:rPr>
              <a:t>data-intensive  </a:t>
            </a:r>
            <a:r>
              <a:rPr lang="en-US" spc="-10" dirty="0">
                <a:latin typeface="Lato" panose="020F0502020204030203" pitchFamily="34" charset="0"/>
                <a:ea typeface="Lato" panose="020F0502020204030203" pitchFamily="34" charset="0"/>
                <a:cs typeface="Lato" panose="020F0502020204030203" pitchFamily="34" charset="0"/>
              </a:rPr>
              <a:t>discovery </a:t>
            </a:r>
            <a:r>
              <a:rPr lang="en-US" dirty="0">
                <a:latin typeface="Lato" panose="020F0502020204030203" pitchFamily="34" charset="0"/>
                <a:ea typeface="Lato" panose="020F0502020204030203" pitchFamily="34" charset="0"/>
                <a:cs typeface="Lato" panose="020F0502020204030203" pitchFamily="34" charset="0"/>
              </a:rPr>
              <a:t>and</a:t>
            </a:r>
            <a:r>
              <a:rPr lang="en-US" spc="5" dirty="0">
                <a:latin typeface="Lato" panose="020F0502020204030203" pitchFamily="34" charset="0"/>
                <a:ea typeface="Lato" panose="020F0502020204030203" pitchFamily="34" charset="0"/>
                <a:cs typeface="Lato" panose="020F0502020204030203" pitchFamily="34" charset="0"/>
              </a:rPr>
              <a:t> </a:t>
            </a:r>
            <a:r>
              <a:rPr lang="en-US" spc="-10" dirty="0">
                <a:latin typeface="Lato" panose="020F0502020204030203" pitchFamily="34" charset="0"/>
                <a:ea typeface="Lato" panose="020F0502020204030203" pitchFamily="34" charset="0"/>
                <a:cs typeface="Lato" panose="020F0502020204030203" pitchFamily="34" charset="0"/>
              </a:rPr>
              <a:t>innovation</a:t>
            </a:r>
            <a:endParaRPr lang="en-US" dirty="0">
              <a:latin typeface="Lato" panose="020F0502020204030203" pitchFamily="34" charset="0"/>
              <a:ea typeface="Lato" panose="020F0502020204030203" pitchFamily="34" charset="0"/>
              <a:cs typeface="Lato" panose="020F0502020204030203" pitchFamily="34" charset="0"/>
            </a:endParaRPr>
          </a:p>
        </p:txBody>
      </p:sp>
      <p:sp>
        <p:nvSpPr>
          <p:cNvPr id="4" name="object 4"/>
          <p:cNvSpPr txBox="1"/>
          <p:nvPr/>
        </p:nvSpPr>
        <p:spPr>
          <a:xfrm>
            <a:off x="236278" y="1557020"/>
            <a:ext cx="8404735" cy="4475584"/>
          </a:xfrm>
          <a:prstGeom prst="rect">
            <a:avLst/>
          </a:prstGeom>
        </p:spPr>
        <p:txBody>
          <a:bodyPr vert="horz" wrap="square" lIns="0" tIns="66040" rIns="0" bIns="0" rtlCol="0">
            <a:spAutoFit/>
          </a:bodyPr>
          <a:lstStyle/>
          <a:p>
            <a:pPr marL="469900" lvl="1">
              <a:lnSpc>
                <a:spcPct val="100000"/>
              </a:lnSpc>
              <a:spcBef>
                <a:spcPts val="305"/>
              </a:spcBef>
              <a:tabLst>
                <a:tab pos="755650" algn="l"/>
              </a:tabLst>
            </a:pPr>
            <a:r>
              <a:rPr sz="2600" b="1" spc="-5" dirty="0">
                <a:latin typeface="Lato" panose="020F0502020204030203" pitchFamily="34" charset="0"/>
                <a:ea typeface="Lato" panose="020F0502020204030203" pitchFamily="34" charset="0"/>
                <a:cs typeface="Lato" panose="020F0502020204030203" pitchFamily="34" charset="0"/>
              </a:rPr>
              <a:t>Deep domain</a:t>
            </a:r>
            <a:r>
              <a:rPr sz="2600" b="1" spc="15" dirty="0">
                <a:latin typeface="Lato" panose="020F0502020204030203" pitchFamily="34" charset="0"/>
                <a:ea typeface="Lato" panose="020F0502020204030203" pitchFamily="34" charset="0"/>
                <a:cs typeface="Lato" panose="020F0502020204030203" pitchFamily="34" charset="0"/>
              </a:rPr>
              <a:t> </a:t>
            </a:r>
            <a:r>
              <a:rPr sz="2600" b="1" spc="-10" dirty="0">
                <a:latin typeface="Lato" panose="020F0502020204030203" pitchFamily="34" charset="0"/>
                <a:ea typeface="Lato" panose="020F0502020204030203" pitchFamily="34" charset="0"/>
                <a:cs typeface="Lato" panose="020F0502020204030203" pitchFamily="34" charset="0"/>
              </a:rPr>
              <a:t>knowledge</a:t>
            </a:r>
            <a:endParaRPr sz="2600" b="1" dirty="0">
              <a:latin typeface="Lato" panose="020F0502020204030203" pitchFamily="34" charset="0"/>
              <a:ea typeface="Lato" panose="020F0502020204030203" pitchFamily="34" charset="0"/>
              <a:cs typeface="Lato" panose="020F0502020204030203" pitchFamily="34" charset="0"/>
            </a:endParaRPr>
          </a:p>
          <a:p>
            <a:pPr marL="469900" lvl="1">
              <a:lnSpc>
                <a:spcPct val="100000"/>
              </a:lnSpc>
              <a:spcBef>
                <a:spcPts val="340"/>
              </a:spcBef>
              <a:tabLst>
                <a:tab pos="755650" algn="l"/>
              </a:tabLst>
            </a:pPr>
            <a:r>
              <a:rPr sz="2600" b="1" spc="-20" dirty="0">
                <a:latin typeface="Lato" panose="020F0502020204030203" pitchFamily="34" charset="0"/>
                <a:ea typeface="Lato" panose="020F0502020204030203" pitchFamily="34" charset="0"/>
                <a:cs typeface="Lato" panose="020F0502020204030203" pitchFamily="34" charset="0"/>
              </a:rPr>
              <a:t>Data</a:t>
            </a:r>
            <a:r>
              <a:rPr sz="2600" b="1" spc="-5" dirty="0">
                <a:latin typeface="Lato" panose="020F0502020204030203" pitchFamily="34" charset="0"/>
                <a:ea typeface="Lato" panose="020F0502020204030203" pitchFamily="34" charset="0"/>
                <a:cs typeface="Lato" panose="020F0502020204030203" pitchFamily="34" charset="0"/>
              </a:rPr>
              <a:t> Science</a:t>
            </a:r>
            <a:endParaRPr sz="2600" b="1" dirty="0">
              <a:latin typeface="Lato" panose="020F0502020204030203" pitchFamily="34" charset="0"/>
              <a:ea typeface="Lato" panose="020F0502020204030203" pitchFamily="34" charset="0"/>
              <a:cs typeface="Lato" panose="020F0502020204030203" pitchFamily="34" charset="0"/>
            </a:endParaRPr>
          </a:p>
          <a:p>
            <a:pPr marL="927100" lvl="2">
              <a:lnSpc>
                <a:spcPct val="100000"/>
              </a:lnSpc>
              <a:spcBef>
                <a:spcPts val="305"/>
              </a:spcBef>
              <a:tabLst>
                <a:tab pos="1155700" algn="l"/>
              </a:tabLst>
            </a:pPr>
            <a:r>
              <a:rPr sz="2400" b="1" spc="-20" dirty="0">
                <a:solidFill>
                  <a:schemeClr val="accent2"/>
                </a:solidFill>
                <a:latin typeface="Lato" panose="020F0502020204030203" pitchFamily="34" charset="0"/>
                <a:ea typeface="Lato" panose="020F0502020204030203" pitchFamily="34" charset="0"/>
                <a:cs typeface="Lato" panose="020F0502020204030203" pitchFamily="34" charset="0"/>
              </a:rPr>
              <a:t>Data</a:t>
            </a:r>
            <a:r>
              <a:rPr sz="2400" b="1" spc="-10" dirty="0">
                <a:solidFill>
                  <a:schemeClr val="accent2"/>
                </a:solidFill>
                <a:latin typeface="Lato" panose="020F0502020204030203" pitchFamily="34" charset="0"/>
                <a:ea typeface="Lato" panose="020F0502020204030203" pitchFamily="34" charset="0"/>
                <a:cs typeface="Lato" panose="020F0502020204030203" pitchFamily="34" charset="0"/>
              </a:rPr>
              <a:t> management</a:t>
            </a:r>
            <a:r>
              <a:rPr lang="en-US" sz="2400" b="1" dirty="0">
                <a:solidFill>
                  <a:schemeClr val="accent2"/>
                </a:solidFill>
                <a:latin typeface="Lato" panose="020F0502020204030203" pitchFamily="34" charset="0"/>
                <a:ea typeface="Lato" panose="020F0502020204030203" pitchFamily="34" charset="0"/>
                <a:cs typeface="Lato" panose="020F0502020204030203" pitchFamily="34" charset="0"/>
              </a:rPr>
              <a:t> </a:t>
            </a:r>
          </a:p>
          <a:p>
            <a:pPr marL="1727200" lvl="3" indent="-342900">
              <a:spcBef>
                <a:spcPts val="305"/>
              </a:spcBef>
              <a:buFont typeface="Arial" panose="020B0604020202020204" pitchFamily="34" charset="0"/>
              <a:buChar char="•"/>
              <a:tabLst>
                <a:tab pos="1155700" algn="l"/>
              </a:tabLst>
            </a:pPr>
            <a:r>
              <a:rPr lang="en-US" sz="2400" spc="-5" dirty="0">
                <a:latin typeface="Lato" panose="020F0502020204030203" pitchFamily="34" charset="0"/>
                <a:ea typeface="Lato" panose="020F0502020204030203" pitchFamily="34" charset="0"/>
                <a:cs typeface="Lato" panose="020F0502020204030203" pitchFamily="34" charset="0"/>
              </a:rPr>
              <a:t>	</a:t>
            </a:r>
            <a:r>
              <a:rPr sz="2200" spc="-5" dirty="0">
                <a:latin typeface="Lato" panose="020F0502020204030203" pitchFamily="34" charset="0"/>
                <a:ea typeface="Lato" panose="020F0502020204030203" pitchFamily="34" charset="0"/>
                <a:cs typeface="Lato" panose="020F0502020204030203" pitchFamily="34" charset="0"/>
              </a:rPr>
              <a:t>Databases, scalable </a:t>
            </a:r>
            <a:r>
              <a:rPr sz="2200" spc="-10" dirty="0">
                <a:latin typeface="Lato" panose="020F0502020204030203" pitchFamily="34" charset="0"/>
                <a:ea typeface="Lato" panose="020F0502020204030203" pitchFamily="34" charset="0"/>
                <a:cs typeface="Lato" panose="020F0502020204030203" pitchFamily="34" charset="0"/>
              </a:rPr>
              <a:t>data </a:t>
            </a:r>
            <a:r>
              <a:rPr sz="2200" spc="-5" dirty="0">
                <a:latin typeface="Lato" panose="020F0502020204030203" pitchFamily="34" charset="0"/>
                <a:ea typeface="Lato" panose="020F0502020204030203" pitchFamily="34" charset="0"/>
                <a:cs typeface="Lato" panose="020F0502020204030203" pitchFamily="34" charset="0"/>
              </a:rPr>
              <a:t>handling, </a:t>
            </a:r>
            <a:r>
              <a:rPr sz="2200" spc="-10" dirty="0">
                <a:latin typeface="Lato" panose="020F0502020204030203" pitchFamily="34" charset="0"/>
                <a:ea typeface="Lato" panose="020F0502020204030203" pitchFamily="34" charset="0"/>
                <a:cs typeface="Lato" panose="020F0502020204030203" pitchFamily="34" charset="0"/>
              </a:rPr>
              <a:t>data</a:t>
            </a:r>
            <a:r>
              <a:rPr sz="2200" spc="5" dirty="0">
                <a:latin typeface="Lato" panose="020F0502020204030203" pitchFamily="34" charset="0"/>
                <a:ea typeface="Lato" panose="020F0502020204030203" pitchFamily="34" charset="0"/>
                <a:cs typeface="Lato" panose="020F0502020204030203" pitchFamily="34" charset="0"/>
              </a:rPr>
              <a:t> </a:t>
            </a:r>
            <a:r>
              <a:rPr sz="2200" spc="-10" dirty="0">
                <a:latin typeface="Lato" panose="020F0502020204030203" pitchFamily="34" charset="0"/>
                <a:ea typeface="Lato" panose="020F0502020204030203" pitchFamily="34" charset="0"/>
                <a:cs typeface="Lato" panose="020F0502020204030203" pitchFamily="34" charset="0"/>
              </a:rPr>
              <a:t>curation</a:t>
            </a:r>
            <a:endParaRPr sz="2200" dirty="0">
              <a:latin typeface="Lato" panose="020F0502020204030203" pitchFamily="34" charset="0"/>
              <a:ea typeface="Lato" panose="020F0502020204030203" pitchFamily="34" charset="0"/>
              <a:cs typeface="Lato" panose="020F0502020204030203" pitchFamily="34" charset="0"/>
            </a:endParaRPr>
          </a:p>
          <a:p>
            <a:pPr marL="927100" lvl="2">
              <a:lnSpc>
                <a:spcPct val="100000"/>
              </a:lnSpc>
              <a:spcBef>
                <a:spcPts val="270"/>
              </a:spcBef>
              <a:tabLst>
                <a:tab pos="1155700" algn="l"/>
              </a:tabLst>
            </a:pPr>
            <a:r>
              <a:rPr sz="2400" spc="-15" dirty="0">
                <a:latin typeface="Lato" panose="020F0502020204030203" pitchFamily="34" charset="0"/>
                <a:ea typeface="Lato" panose="020F0502020204030203" pitchFamily="34" charset="0"/>
                <a:cs typeface="Lato" panose="020F0502020204030203" pitchFamily="34" charset="0"/>
              </a:rPr>
              <a:t>Statistics</a:t>
            </a:r>
            <a:endParaRPr sz="2400" dirty="0">
              <a:latin typeface="Lato" panose="020F0502020204030203" pitchFamily="34" charset="0"/>
              <a:ea typeface="Lato" panose="020F0502020204030203" pitchFamily="34" charset="0"/>
              <a:cs typeface="Lato" panose="020F0502020204030203" pitchFamily="34" charset="0"/>
            </a:endParaRPr>
          </a:p>
          <a:p>
            <a:pPr marL="927100" lvl="2">
              <a:lnSpc>
                <a:spcPct val="100000"/>
              </a:lnSpc>
              <a:spcBef>
                <a:spcPts val="285"/>
              </a:spcBef>
              <a:tabLst>
                <a:tab pos="1155700" algn="l"/>
              </a:tabLst>
            </a:pPr>
            <a:r>
              <a:rPr sz="2400" spc="-10" dirty="0">
                <a:latin typeface="Lato" panose="020F0502020204030203" pitchFamily="34" charset="0"/>
                <a:ea typeface="Lato" panose="020F0502020204030203" pitchFamily="34" charset="0"/>
                <a:cs typeface="Lato" panose="020F0502020204030203" pitchFamily="34" charset="0"/>
              </a:rPr>
              <a:t>Visualization</a:t>
            </a:r>
            <a:endParaRPr lang="en-US" sz="2400" spc="-10" dirty="0">
              <a:latin typeface="Lato" panose="020F0502020204030203" pitchFamily="34" charset="0"/>
              <a:ea typeface="Lato" panose="020F0502020204030203" pitchFamily="34" charset="0"/>
              <a:cs typeface="Lato" panose="020F0502020204030203" pitchFamily="34" charset="0"/>
            </a:endParaRPr>
          </a:p>
          <a:p>
            <a:pPr marL="927100" lvl="2">
              <a:lnSpc>
                <a:spcPct val="100000"/>
              </a:lnSpc>
              <a:spcBef>
                <a:spcPts val="229"/>
              </a:spcBef>
              <a:tabLst>
                <a:tab pos="1155700" algn="l"/>
              </a:tabLst>
            </a:pPr>
            <a:r>
              <a:rPr lang="en-US" sz="2400" spc="-5" dirty="0">
                <a:latin typeface="Lato" panose="020F0502020204030203" pitchFamily="34" charset="0"/>
                <a:ea typeface="Lato" panose="020F0502020204030203" pitchFamily="34" charset="0"/>
                <a:cs typeface="Lato" panose="020F0502020204030203" pitchFamily="34" charset="0"/>
              </a:rPr>
              <a:t>Machine learning</a:t>
            </a:r>
            <a:endParaRPr lang="en-US" sz="2400" dirty="0">
              <a:latin typeface="Lato" panose="020F0502020204030203" pitchFamily="34" charset="0"/>
              <a:ea typeface="Lato" panose="020F0502020204030203" pitchFamily="34" charset="0"/>
              <a:cs typeface="Lato" panose="020F0502020204030203" pitchFamily="34" charset="0"/>
            </a:endParaRPr>
          </a:p>
          <a:p>
            <a:pPr marL="1841500" lvl="3" indent="-457200">
              <a:lnSpc>
                <a:spcPct val="100000"/>
              </a:lnSpc>
              <a:spcBef>
                <a:spcPts val="229"/>
              </a:spcBef>
              <a:buFont typeface="Arial" panose="020B0604020202020204" pitchFamily="34" charset="0"/>
              <a:buChar char="•"/>
              <a:tabLst>
                <a:tab pos="1612900" algn="l"/>
              </a:tabLst>
            </a:pPr>
            <a:r>
              <a:rPr lang="en-US" sz="2200" dirty="0">
                <a:latin typeface="Lato" panose="020F0502020204030203" pitchFamily="34" charset="0"/>
                <a:ea typeface="Lato" panose="020F0502020204030203" pitchFamily="34" charset="0"/>
                <a:cs typeface="Lato" panose="020F0502020204030203" pitchFamily="34" charset="0"/>
              </a:rPr>
              <a:t>Supervised &amp;</a:t>
            </a:r>
            <a:r>
              <a:rPr lang="en-US" sz="2200" spc="-15" dirty="0">
                <a:latin typeface="Lato" panose="020F0502020204030203" pitchFamily="34" charset="0"/>
                <a:ea typeface="Lato" panose="020F0502020204030203" pitchFamily="34" charset="0"/>
                <a:cs typeface="Lato" panose="020F0502020204030203" pitchFamily="34" charset="0"/>
              </a:rPr>
              <a:t> </a:t>
            </a:r>
            <a:r>
              <a:rPr lang="en-US" sz="2200" spc="-5" dirty="0">
                <a:latin typeface="Lato" panose="020F0502020204030203" pitchFamily="34" charset="0"/>
                <a:ea typeface="Lato" panose="020F0502020204030203" pitchFamily="34" charset="0"/>
                <a:cs typeface="Lato" panose="020F0502020204030203" pitchFamily="34" charset="0"/>
              </a:rPr>
              <a:t>unsupervised</a:t>
            </a:r>
          </a:p>
          <a:p>
            <a:pPr marL="1841500" lvl="3" indent="-457200">
              <a:lnSpc>
                <a:spcPct val="100000"/>
              </a:lnSpc>
              <a:spcBef>
                <a:spcPts val="229"/>
              </a:spcBef>
              <a:buFont typeface="Arial" panose="020B0604020202020204" pitchFamily="34" charset="0"/>
              <a:buChar char="•"/>
              <a:tabLst>
                <a:tab pos="1612900" algn="l"/>
              </a:tabLst>
            </a:pPr>
            <a:r>
              <a:rPr lang="en-US" sz="2200" spc="-5" dirty="0">
                <a:latin typeface="Lato" panose="020F0502020204030203" pitchFamily="34" charset="0"/>
                <a:ea typeface="Lato" panose="020F0502020204030203" pitchFamily="34" charset="0"/>
                <a:cs typeface="Lato" panose="020F0502020204030203" pitchFamily="34" charset="0"/>
              </a:rPr>
              <a:t>Utility cost tradeoff</a:t>
            </a:r>
            <a:endParaRPr lang="en-US" sz="2400" spc="-10" dirty="0">
              <a:latin typeface="Lato" panose="020F0502020204030203" pitchFamily="34" charset="0"/>
              <a:ea typeface="Lato" panose="020F0502020204030203" pitchFamily="34" charset="0"/>
              <a:cs typeface="Lato" panose="020F0502020204030203" pitchFamily="34" charset="0"/>
            </a:endParaRPr>
          </a:p>
          <a:p>
            <a:pPr marL="927100" lvl="2">
              <a:spcBef>
                <a:spcPts val="285"/>
              </a:spcBef>
              <a:tabLst>
                <a:tab pos="1155700" algn="l"/>
              </a:tabLst>
            </a:pPr>
            <a:r>
              <a:rPr lang="en-US" sz="2400" spc="-10" dirty="0">
                <a:latin typeface="Lato" panose="020F0502020204030203" pitchFamily="34" charset="0"/>
                <a:ea typeface="Lato" panose="020F0502020204030203" pitchFamily="34" charset="0"/>
                <a:cs typeface="Lato" panose="020F0502020204030203" pitchFamily="34" charset="0"/>
              </a:rPr>
              <a:t>Software</a:t>
            </a:r>
            <a:r>
              <a:rPr lang="en-US" sz="2400" spc="-30" dirty="0">
                <a:latin typeface="Lato" panose="020F0502020204030203" pitchFamily="34" charset="0"/>
                <a:ea typeface="Lato" panose="020F0502020204030203" pitchFamily="34" charset="0"/>
                <a:cs typeface="Lato" panose="020F0502020204030203" pitchFamily="34" charset="0"/>
              </a:rPr>
              <a:t> </a:t>
            </a:r>
            <a:r>
              <a:rPr lang="en-US" sz="2400" spc="-5" dirty="0">
                <a:latin typeface="Lato" panose="020F0502020204030203" pitchFamily="34" charset="0"/>
                <a:ea typeface="Lato" panose="020F0502020204030203" pitchFamily="34" charset="0"/>
                <a:cs typeface="Lato" panose="020F0502020204030203" pitchFamily="34" charset="0"/>
              </a:rPr>
              <a:t>engineering</a:t>
            </a:r>
            <a:endParaRPr lang="en-US" sz="2400" dirty="0">
              <a:latin typeface="Lato" panose="020F0502020204030203" pitchFamily="34" charset="0"/>
              <a:ea typeface="Lato" panose="020F0502020204030203" pitchFamily="34" charset="0"/>
              <a:cs typeface="Lato" panose="020F0502020204030203" pitchFamily="34" charset="0"/>
            </a:endParaRPr>
          </a:p>
          <a:p>
            <a:pPr marL="927100" lvl="2">
              <a:lnSpc>
                <a:spcPct val="100000"/>
              </a:lnSpc>
              <a:spcBef>
                <a:spcPts val="285"/>
              </a:spcBef>
              <a:tabLst>
                <a:tab pos="1155700" algn="l"/>
              </a:tabLst>
            </a:pPr>
            <a:endParaRPr sz="2400" dirty="0">
              <a:latin typeface="Lato" panose="020F0502020204030203" pitchFamily="34" charset="0"/>
              <a:ea typeface="Lato" panose="020F0502020204030203" pitchFamily="34" charset="0"/>
              <a:cs typeface="Lato" panose="020F0502020204030203" pitchFamily="34"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Lato" panose="020F0502020204030203" pitchFamily="34" charset="0"/>
                <a:ea typeface="Lato" panose="020F0502020204030203" pitchFamily="34" charset="0"/>
                <a:cs typeface="Lato" panose="020F0502020204030203" pitchFamily="34" charset="0"/>
              </a:rPr>
              <a:t>What is this class about?</a:t>
            </a:r>
          </a:p>
        </p:txBody>
      </p:sp>
      <p:sp>
        <p:nvSpPr>
          <p:cNvPr id="6" name="object 4">
            <a:extLst>
              <a:ext uri="{FF2B5EF4-FFF2-40B4-BE49-F238E27FC236}">
                <a16:creationId xmlns:a16="http://schemas.microsoft.com/office/drawing/2014/main" id="{9DCDCF12-681E-4E50-9567-70742B218DCD}"/>
              </a:ext>
            </a:extLst>
          </p:cNvPr>
          <p:cNvSpPr txBox="1"/>
          <p:nvPr/>
        </p:nvSpPr>
        <p:spPr>
          <a:xfrm>
            <a:off x="535938" y="1538168"/>
            <a:ext cx="8503131" cy="4474302"/>
          </a:xfrm>
          <a:prstGeom prst="rect">
            <a:avLst/>
          </a:prstGeom>
        </p:spPr>
        <p:txBody>
          <a:bodyPr vert="horz" wrap="square" lIns="0" tIns="113030" rIns="0" bIns="0" rtlCol="0">
            <a:spAutoFit/>
          </a:bodyPr>
          <a:lstStyle/>
          <a:p>
            <a:pPr marL="12700">
              <a:lnSpc>
                <a:spcPct val="100000"/>
              </a:lnSpc>
              <a:spcBef>
                <a:spcPts val="890"/>
              </a:spcBef>
              <a:tabLst>
                <a:tab pos="354965" algn="l"/>
                <a:tab pos="355600" algn="l"/>
              </a:tabLst>
            </a:pPr>
            <a:r>
              <a:rPr lang="en-US" sz="2600" spc="-10" dirty="0">
                <a:latin typeface="Lato" panose="020F0502020204030203" pitchFamily="34" charset="0"/>
                <a:ea typeface="Lato" panose="020F0502020204030203" pitchFamily="34" charset="0"/>
                <a:cs typeface="Lato" panose="020F0502020204030203" pitchFamily="34" charset="0"/>
              </a:rPr>
              <a:t>Overview of </a:t>
            </a:r>
            <a:r>
              <a:rPr sz="2600" b="1" spc="-20" dirty="0">
                <a:latin typeface="Lato" panose="020F0502020204030203" pitchFamily="34" charset="0"/>
                <a:ea typeface="Lato" panose="020F0502020204030203" pitchFamily="34" charset="0"/>
                <a:cs typeface="Lato" panose="020F0502020204030203" pitchFamily="34" charset="0"/>
              </a:rPr>
              <a:t>Data </a:t>
            </a:r>
            <a:r>
              <a:rPr sz="2600" b="1" spc="-5" dirty="0">
                <a:latin typeface="Lato" panose="020F0502020204030203" pitchFamily="34" charset="0"/>
                <a:ea typeface="Lato" panose="020F0502020204030203" pitchFamily="34" charset="0"/>
                <a:cs typeface="Lato" panose="020F0502020204030203" pitchFamily="34" charset="0"/>
              </a:rPr>
              <a:t>Science</a:t>
            </a:r>
            <a:r>
              <a:rPr sz="2600" b="1" spc="15" dirty="0">
                <a:latin typeface="Lato" panose="020F0502020204030203" pitchFamily="34" charset="0"/>
                <a:ea typeface="Lato" panose="020F0502020204030203" pitchFamily="34" charset="0"/>
                <a:cs typeface="Lato" panose="020F0502020204030203" pitchFamily="34" charset="0"/>
              </a:rPr>
              <a:t> </a:t>
            </a:r>
            <a:r>
              <a:rPr sz="2600" b="1" spc="-5" dirty="0">
                <a:latin typeface="Lato" panose="020F0502020204030203" pitchFamily="34" charset="0"/>
                <a:ea typeface="Lato" panose="020F0502020204030203" pitchFamily="34" charset="0"/>
                <a:cs typeface="Lato" panose="020F0502020204030203" pitchFamily="34" charset="0"/>
              </a:rPr>
              <a:t>methods</a:t>
            </a:r>
            <a:endParaRPr sz="2600" b="1" dirty="0">
              <a:latin typeface="Lato" panose="020F0502020204030203" pitchFamily="34" charset="0"/>
              <a:ea typeface="Lato" panose="020F0502020204030203" pitchFamily="34" charset="0"/>
              <a:cs typeface="Lato" panose="020F0502020204030203" pitchFamily="34" charset="0"/>
            </a:endParaRPr>
          </a:p>
          <a:p>
            <a:pPr marL="927100" lvl="1" indent="-457200">
              <a:lnSpc>
                <a:spcPct val="100000"/>
              </a:lnSpc>
              <a:spcBef>
                <a:spcPts val="695"/>
              </a:spcBef>
              <a:buFont typeface="Arial" panose="020B0604020202020204" pitchFamily="34" charset="0"/>
              <a:buChar char="•"/>
              <a:tabLst>
                <a:tab pos="755650" algn="l"/>
              </a:tabLst>
            </a:pPr>
            <a:r>
              <a:rPr lang="en-US" sz="2600" spc="-65" dirty="0">
                <a:latin typeface="Lato" panose="020F0502020204030203" pitchFamily="34" charset="0"/>
                <a:ea typeface="Lato" panose="020F0502020204030203" pitchFamily="34" charset="0"/>
                <a:cs typeface="Lato" panose="020F0502020204030203" pitchFamily="34" charset="0"/>
              </a:rPr>
              <a:t>Basics of statistics </a:t>
            </a:r>
          </a:p>
          <a:p>
            <a:pPr marL="927100" lvl="1" indent="-457200">
              <a:lnSpc>
                <a:spcPct val="100000"/>
              </a:lnSpc>
              <a:spcBef>
                <a:spcPts val="695"/>
              </a:spcBef>
              <a:buFont typeface="Arial" panose="020B0604020202020204" pitchFamily="34" charset="0"/>
              <a:buChar char="•"/>
              <a:tabLst>
                <a:tab pos="755650" algn="l"/>
              </a:tabLst>
            </a:pPr>
            <a:r>
              <a:rPr sz="2600" spc="-65" dirty="0">
                <a:latin typeface="Lato" panose="020F0502020204030203" pitchFamily="34" charset="0"/>
                <a:ea typeface="Lato" panose="020F0502020204030203" pitchFamily="34" charset="0"/>
                <a:cs typeface="Lato" panose="020F0502020204030203" pitchFamily="34" charset="0"/>
              </a:rPr>
              <a:t>Tool </a:t>
            </a:r>
            <a:r>
              <a:rPr sz="2600" spc="-10" dirty="0">
                <a:latin typeface="Lato" panose="020F0502020204030203" pitchFamily="34" charset="0"/>
                <a:ea typeface="Lato" panose="020F0502020204030203" pitchFamily="34" charset="0"/>
                <a:cs typeface="Lato" panose="020F0502020204030203" pitchFamily="34" charset="0"/>
              </a:rPr>
              <a:t>selection</a:t>
            </a:r>
            <a:endParaRPr sz="2600" dirty="0">
              <a:latin typeface="Lato" panose="020F0502020204030203" pitchFamily="34" charset="0"/>
              <a:ea typeface="Lato" panose="020F0502020204030203" pitchFamily="34" charset="0"/>
              <a:cs typeface="Lato" panose="020F0502020204030203" pitchFamily="34" charset="0"/>
            </a:endParaRPr>
          </a:p>
          <a:p>
            <a:pPr marL="927100" lvl="1" indent="-457200">
              <a:lnSpc>
                <a:spcPct val="100000"/>
              </a:lnSpc>
              <a:spcBef>
                <a:spcPts val="675"/>
              </a:spcBef>
              <a:buFont typeface="Arial" panose="020B0604020202020204" pitchFamily="34" charset="0"/>
              <a:buChar char="•"/>
              <a:tabLst>
                <a:tab pos="755650" algn="l"/>
              </a:tabLst>
            </a:pPr>
            <a:r>
              <a:rPr sz="2600" spc="-10" dirty="0">
                <a:latin typeface="Lato" panose="020F0502020204030203" pitchFamily="34" charset="0"/>
                <a:ea typeface="Lato" panose="020F0502020204030203" pitchFamily="34" charset="0"/>
                <a:cs typeface="Lato" panose="020F0502020204030203" pitchFamily="34" charset="0"/>
              </a:rPr>
              <a:t>Best</a:t>
            </a:r>
            <a:r>
              <a:rPr sz="2600" spc="-100" dirty="0">
                <a:latin typeface="Lato" panose="020F0502020204030203" pitchFamily="34" charset="0"/>
                <a:ea typeface="Lato" panose="020F0502020204030203" pitchFamily="34" charset="0"/>
                <a:cs typeface="Lato" panose="020F0502020204030203" pitchFamily="34" charset="0"/>
              </a:rPr>
              <a:t> </a:t>
            </a:r>
            <a:r>
              <a:rPr sz="2600" spc="-10" dirty="0">
                <a:latin typeface="Lato" panose="020F0502020204030203" pitchFamily="34" charset="0"/>
                <a:ea typeface="Lato" panose="020F0502020204030203" pitchFamily="34" charset="0"/>
                <a:cs typeface="Lato" panose="020F0502020204030203" pitchFamily="34" charset="0"/>
              </a:rPr>
              <a:t>practices</a:t>
            </a:r>
            <a:endParaRPr sz="2600" dirty="0">
              <a:latin typeface="Lato" panose="020F0502020204030203" pitchFamily="34" charset="0"/>
              <a:ea typeface="Lato" panose="020F0502020204030203" pitchFamily="34" charset="0"/>
              <a:cs typeface="Lato" panose="020F0502020204030203" pitchFamily="34" charset="0"/>
            </a:endParaRPr>
          </a:p>
          <a:p>
            <a:pPr marL="927100" lvl="1" indent="-457200">
              <a:lnSpc>
                <a:spcPct val="100000"/>
              </a:lnSpc>
              <a:spcBef>
                <a:spcPts val="670"/>
              </a:spcBef>
              <a:buFont typeface="Arial" panose="020B0604020202020204" pitchFamily="34" charset="0"/>
              <a:buChar char="•"/>
              <a:tabLst>
                <a:tab pos="755650" algn="l"/>
              </a:tabLst>
            </a:pPr>
            <a:r>
              <a:rPr sz="2600" b="1" spc="-5" dirty="0">
                <a:latin typeface="Lato" panose="020F0502020204030203" pitchFamily="34" charset="0"/>
                <a:ea typeface="Lato" panose="020F0502020204030203" pitchFamily="34" charset="0"/>
                <a:cs typeface="Lato" panose="020F0502020204030203" pitchFamily="34" charset="0"/>
              </a:rPr>
              <a:t>Not</a:t>
            </a:r>
            <a:r>
              <a:rPr sz="2600" spc="-5" dirty="0">
                <a:latin typeface="Lato" panose="020F0502020204030203" pitchFamily="34" charset="0"/>
                <a:ea typeface="Lato" panose="020F0502020204030203" pitchFamily="34" charset="0"/>
                <a:cs typeface="Lato" panose="020F0502020204030203" pitchFamily="34" charset="0"/>
              </a:rPr>
              <a:t> about designing </a:t>
            </a:r>
            <a:r>
              <a:rPr sz="2600" spc="-10" dirty="0">
                <a:latin typeface="Lato" panose="020F0502020204030203" pitchFamily="34" charset="0"/>
                <a:ea typeface="Lato" panose="020F0502020204030203" pitchFamily="34" charset="0"/>
                <a:cs typeface="Lato" panose="020F0502020204030203" pitchFamily="34" charset="0"/>
              </a:rPr>
              <a:t>new</a:t>
            </a:r>
            <a:r>
              <a:rPr sz="2600" spc="15" dirty="0">
                <a:latin typeface="Lato" panose="020F0502020204030203" pitchFamily="34" charset="0"/>
                <a:ea typeface="Lato" panose="020F0502020204030203" pitchFamily="34" charset="0"/>
                <a:cs typeface="Lato" panose="020F0502020204030203" pitchFamily="34" charset="0"/>
              </a:rPr>
              <a:t> </a:t>
            </a:r>
            <a:r>
              <a:rPr sz="2600" spc="-10" dirty="0">
                <a:latin typeface="Lato" panose="020F0502020204030203" pitchFamily="34" charset="0"/>
                <a:ea typeface="Lato" panose="020F0502020204030203" pitchFamily="34" charset="0"/>
                <a:cs typeface="Lato" panose="020F0502020204030203" pitchFamily="34" charset="0"/>
              </a:rPr>
              <a:t>algorithms</a:t>
            </a:r>
            <a:endParaRPr sz="2600" dirty="0">
              <a:latin typeface="Lato" panose="020F0502020204030203" pitchFamily="34" charset="0"/>
              <a:ea typeface="Lato" panose="020F0502020204030203" pitchFamily="34" charset="0"/>
              <a:cs typeface="Lato" panose="020F0502020204030203" pitchFamily="34" charset="0"/>
            </a:endParaRPr>
          </a:p>
          <a:p>
            <a:pPr lvl="1">
              <a:lnSpc>
                <a:spcPct val="100000"/>
              </a:lnSpc>
            </a:pPr>
            <a:endParaRPr sz="2600" dirty="0">
              <a:latin typeface="Lato" panose="020F0502020204030203" pitchFamily="34" charset="0"/>
              <a:ea typeface="Lato" panose="020F0502020204030203" pitchFamily="34" charset="0"/>
              <a:cs typeface="Lato" panose="020F0502020204030203" pitchFamily="34" charset="0"/>
            </a:endParaRPr>
          </a:p>
          <a:p>
            <a:pPr marL="12700">
              <a:lnSpc>
                <a:spcPct val="100000"/>
              </a:lnSpc>
              <a:tabLst>
                <a:tab pos="354965" algn="l"/>
                <a:tab pos="355600" algn="l"/>
              </a:tabLst>
            </a:pPr>
            <a:r>
              <a:rPr sz="2600" b="1" spc="-15" dirty="0">
                <a:latin typeface="Lato" panose="020F0502020204030203" pitchFamily="34" charset="0"/>
                <a:ea typeface="Lato" panose="020F0502020204030203" pitchFamily="34" charset="0"/>
                <a:cs typeface="Lato" panose="020F0502020204030203" pitchFamily="34" charset="0"/>
              </a:rPr>
              <a:t>Group project </a:t>
            </a:r>
            <a:r>
              <a:rPr sz="2600" spc="-5" dirty="0">
                <a:latin typeface="Lato" panose="020F0502020204030203" pitchFamily="34" charset="0"/>
                <a:ea typeface="Lato" panose="020F0502020204030203" pitchFamily="34" charset="0"/>
                <a:cs typeface="Lato" panose="020F0502020204030203" pitchFamily="34" charset="0"/>
              </a:rPr>
              <a:t>using these</a:t>
            </a:r>
            <a:r>
              <a:rPr sz="2600" spc="50" dirty="0">
                <a:latin typeface="Lato" panose="020F0502020204030203" pitchFamily="34" charset="0"/>
                <a:ea typeface="Lato" panose="020F0502020204030203" pitchFamily="34" charset="0"/>
                <a:cs typeface="Lato" panose="020F0502020204030203" pitchFamily="34" charset="0"/>
              </a:rPr>
              <a:t> </a:t>
            </a:r>
            <a:r>
              <a:rPr sz="2600" spc="-5" dirty="0">
                <a:latin typeface="Lato" panose="020F0502020204030203" pitchFamily="34" charset="0"/>
                <a:ea typeface="Lato" panose="020F0502020204030203" pitchFamily="34" charset="0"/>
                <a:cs typeface="Lato" panose="020F0502020204030203" pitchFamily="34" charset="0"/>
              </a:rPr>
              <a:t>methods</a:t>
            </a:r>
            <a:endParaRPr sz="2600" dirty="0">
              <a:latin typeface="Lato" panose="020F0502020204030203" pitchFamily="34" charset="0"/>
              <a:ea typeface="Lato" panose="020F0502020204030203" pitchFamily="34" charset="0"/>
              <a:cs typeface="Lato" panose="020F0502020204030203" pitchFamily="34" charset="0"/>
            </a:endParaRPr>
          </a:p>
          <a:p>
            <a:pPr>
              <a:lnSpc>
                <a:spcPct val="100000"/>
              </a:lnSpc>
              <a:spcBef>
                <a:spcPts val="15"/>
              </a:spcBef>
            </a:pPr>
            <a:endParaRPr sz="2600" dirty="0">
              <a:latin typeface="Lato" panose="020F0502020204030203" pitchFamily="34" charset="0"/>
              <a:ea typeface="Lato" panose="020F0502020204030203" pitchFamily="34" charset="0"/>
              <a:cs typeface="Lato" panose="020F0502020204030203" pitchFamily="34" charset="0"/>
            </a:endParaRPr>
          </a:p>
          <a:p>
            <a:pPr marL="12700">
              <a:lnSpc>
                <a:spcPct val="100000"/>
              </a:lnSpc>
              <a:tabLst>
                <a:tab pos="354965" algn="l"/>
                <a:tab pos="355600" algn="l"/>
              </a:tabLst>
            </a:pPr>
            <a:r>
              <a:rPr lang="en-US" sz="2600" spc="-20" dirty="0">
                <a:latin typeface="Lato" panose="020F0502020204030203" pitchFamily="34" charset="0"/>
                <a:ea typeface="Lato" panose="020F0502020204030203" pitchFamily="34" charset="0"/>
                <a:cs typeface="Lato" panose="020F0502020204030203" pitchFamily="34" charset="0"/>
              </a:rPr>
              <a:t>Provide you with computational tools and a </a:t>
            </a:r>
            <a:r>
              <a:rPr lang="en-US" sz="2600" b="1" spc="-20" dirty="0">
                <a:latin typeface="Lato" panose="020F0502020204030203" pitchFamily="34" charset="0"/>
                <a:ea typeface="Lato" panose="020F0502020204030203" pitchFamily="34" charset="0"/>
                <a:cs typeface="Lato" panose="020F0502020204030203" pitchFamily="34" charset="0"/>
              </a:rPr>
              <a:t>software</a:t>
            </a:r>
            <a:r>
              <a:rPr lang="en-US" sz="2600" spc="-20" dirty="0">
                <a:latin typeface="Lato" panose="020F0502020204030203" pitchFamily="34" charset="0"/>
                <a:ea typeface="Lato" panose="020F0502020204030203" pitchFamily="34" charset="0"/>
                <a:cs typeface="Lato" panose="020F0502020204030203" pitchFamily="34" charset="0"/>
              </a:rPr>
              <a:t> </a:t>
            </a:r>
            <a:r>
              <a:rPr lang="en-US" sz="2600" b="1" spc="-20" dirty="0">
                <a:latin typeface="Lato" panose="020F0502020204030203" pitchFamily="34" charset="0"/>
                <a:ea typeface="Lato" panose="020F0502020204030203" pitchFamily="34" charset="0"/>
                <a:cs typeface="Lato" panose="020F0502020204030203" pitchFamily="34" charset="0"/>
              </a:rPr>
              <a:t>mindset</a:t>
            </a:r>
            <a:r>
              <a:rPr lang="en-US" sz="2600" spc="-20" dirty="0">
                <a:latin typeface="Lato" panose="020F0502020204030203" pitchFamily="34" charset="0"/>
                <a:ea typeface="Lato" panose="020F0502020204030203" pitchFamily="34" charset="0"/>
                <a:cs typeface="Lato" panose="020F0502020204030203" pitchFamily="34" charset="0"/>
              </a:rPr>
              <a:t> to tackle science problems </a:t>
            </a:r>
            <a:endParaRPr sz="2600" dirty="0">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5392979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2460909" y="536575"/>
            <a:ext cx="4645743" cy="551433"/>
          </a:xfrm>
          <a:prstGeom prst="rect">
            <a:avLst/>
          </a:prstGeom>
        </p:spPr>
        <p:txBody>
          <a:bodyPr vert="horz" wrap="square" lIns="0" tIns="12700" rIns="0" bIns="0" rtlCol="0">
            <a:spAutoFit/>
          </a:bodyPr>
          <a:lstStyle/>
          <a:p>
            <a:pPr marL="12700">
              <a:lnSpc>
                <a:spcPct val="100000"/>
              </a:lnSpc>
              <a:spcBef>
                <a:spcPts val="100"/>
              </a:spcBef>
            </a:pPr>
            <a:r>
              <a:rPr spc="-25" dirty="0">
                <a:latin typeface="Lato" panose="020F0502020204030203" pitchFamily="34" charset="0"/>
                <a:ea typeface="Lato" panose="020F0502020204030203" pitchFamily="34" charset="0"/>
                <a:cs typeface="Lato" panose="020F0502020204030203" pitchFamily="34" charset="0"/>
              </a:rPr>
              <a:t>Data</a:t>
            </a:r>
            <a:r>
              <a:rPr spc="-55" dirty="0">
                <a:latin typeface="Lato" panose="020F0502020204030203" pitchFamily="34" charset="0"/>
                <a:ea typeface="Lato" panose="020F0502020204030203" pitchFamily="34" charset="0"/>
                <a:cs typeface="Lato" panose="020F0502020204030203" pitchFamily="34" charset="0"/>
              </a:rPr>
              <a:t> </a:t>
            </a:r>
            <a:r>
              <a:rPr spc="-10" dirty="0">
                <a:latin typeface="Lato" panose="020F0502020204030203" pitchFamily="34" charset="0"/>
                <a:ea typeface="Lato" panose="020F0502020204030203" pitchFamily="34" charset="0"/>
                <a:cs typeface="Lato" panose="020F0502020204030203" pitchFamily="34" charset="0"/>
              </a:rPr>
              <a:t>management</a:t>
            </a:r>
          </a:p>
        </p:txBody>
      </p:sp>
      <p:sp>
        <p:nvSpPr>
          <p:cNvPr id="5" name="object 5"/>
          <p:cNvSpPr txBox="1"/>
          <p:nvPr/>
        </p:nvSpPr>
        <p:spPr>
          <a:xfrm>
            <a:off x="78739" y="1507188"/>
            <a:ext cx="8616082" cy="4710264"/>
          </a:xfrm>
          <a:prstGeom prst="rect">
            <a:avLst/>
          </a:prstGeom>
        </p:spPr>
        <p:txBody>
          <a:bodyPr vert="horz" wrap="square" lIns="0" tIns="113030" rIns="0" bIns="0" rtlCol="0">
            <a:spAutoFit/>
          </a:bodyPr>
          <a:lstStyle/>
          <a:p>
            <a:pPr marL="927100" lvl="1">
              <a:lnSpc>
                <a:spcPct val="100000"/>
              </a:lnSpc>
              <a:spcBef>
                <a:spcPts val="695"/>
              </a:spcBef>
              <a:tabLst>
                <a:tab pos="1212850" algn="l"/>
              </a:tabLst>
            </a:pPr>
            <a:r>
              <a:rPr sz="2800" spc="-50" dirty="0">
                <a:latin typeface="Lato" panose="020F0502020204030203" pitchFamily="34" charset="0"/>
                <a:ea typeface="Lato" panose="020F0502020204030203" pitchFamily="34" charset="0"/>
                <a:cs typeface="Lato" panose="020F0502020204030203" pitchFamily="34" charset="0"/>
              </a:rPr>
              <a:t>You’ve </a:t>
            </a:r>
            <a:r>
              <a:rPr sz="2800" spc="-10" dirty="0">
                <a:latin typeface="Lato" panose="020F0502020204030203" pitchFamily="34" charset="0"/>
                <a:ea typeface="Lato" panose="020F0502020204030203" pitchFamily="34" charset="0"/>
                <a:cs typeface="Lato" panose="020F0502020204030203" pitchFamily="34" charset="0"/>
              </a:rPr>
              <a:t>got </a:t>
            </a:r>
            <a:r>
              <a:rPr sz="2800" spc="-5" dirty="0">
                <a:latin typeface="Lato" panose="020F0502020204030203" pitchFamily="34" charset="0"/>
                <a:ea typeface="Lato" panose="020F0502020204030203" pitchFamily="34" charset="0"/>
                <a:cs typeface="Lato" panose="020F0502020204030203" pitchFamily="34" charset="0"/>
              </a:rPr>
              <a:t>lots of </a:t>
            </a:r>
            <a:r>
              <a:rPr sz="2800" spc="-15" dirty="0">
                <a:latin typeface="Lato" panose="020F0502020204030203" pitchFamily="34" charset="0"/>
                <a:ea typeface="Lato" panose="020F0502020204030203" pitchFamily="34" charset="0"/>
                <a:cs typeface="Lato" panose="020F0502020204030203" pitchFamily="34" charset="0"/>
              </a:rPr>
              <a:t>data, </a:t>
            </a:r>
            <a:r>
              <a:rPr sz="2800" spc="-5" dirty="0">
                <a:latin typeface="Lato" panose="020F0502020204030203" pitchFamily="34" charset="0"/>
                <a:ea typeface="Lato" panose="020F0502020204030203" pitchFamily="34" charset="0"/>
                <a:cs typeface="Lato" panose="020F0502020204030203" pitchFamily="34" charset="0"/>
              </a:rPr>
              <a:t>how </a:t>
            </a:r>
            <a:r>
              <a:rPr sz="2800" dirty="0">
                <a:latin typeface="Lato" panose="020F0502020204030203" pitchFamily="34" charset="0"/>
                <a:ea typeface="Lato" panose="020F0502020204030203" pitchFamily="34" charset="0"/>
                <a:cs typeface="Lato" panose="020F0502020204030203" pitchFamily="34" charset="0"/>
              </a:rPr>
              <a:t>do </a:t>
            </a:r>
            <a:r>
              <a:rPr sz="2800" spc="-15" dirty="0">
                <a:latin typeface="Lato" panose="020F0502020204030203" pitchFamily="34" charset="0"/>
                <a:ea typeface="Lato" panose="020F0502020204030203" pitchFamily="34" charset="0"/>
                <a:cs typeface="Lato" panose="020F0502020204030203" pitchFamily="34" charset="0"/>
              </a:rPr>
              <a:t>you </a:t>
            </a:r>
            <a:r>
              <a:rPr sz="2800" b="1" spc="-10" dirty="0">
                <a:latin typeface="Lato" panose="020F0502020204030203" pitchFamily="34" charset="0"/>
                <a:ea typeface="Lato" panose="020F0502020204030203" pitchFamily="34" charset="0"/>
                <a:cs typeface="Lato" panose="020F0502020204030203" pitchFamily="34" charset="0"/>
              </a:rPr>
              <a:t>manage</a:t>
            </a:r>
            <a:r>
              <a:rPr sz="2800" spc="50" dirty="0">
                <a:latin typeface="Lato" panose="020F0502020204030203" pitchFamily="34" charset="0"/>
                <a:ea typeface="Lato" panose="020F0502020204030203" pitchFamily="34" charset="0"/>
                <a:cs typeface="Lato" panose="020F0502020204030203" pitchFamily="34" charset="0"/>
              </a:rPr>
              <a:t> </a:t>
            </a:r>
            <a:r>
              <a:rPr sz="2800" spc="-5" dirty="0">
                <a:latin typeface="Lato" panose="020F0502020204030203" pitchFamily="34" charset="0"/>
                <a:ea typeface="Lato" panose="020F0502020204030203" pitchFamily="34" charset="0"/>
                <a:cs typeface="Lato" panose="020F0502020204030203" pitchFamily="34" charset="0"/>
              </a:rPr>
              <a:t>it?</a:t>
            </a:r>
            <a:endParaRPr sz="2800" dirty="0">
              <a:latin typeface="Lato" panose="020F0502020204030203" pitchFamily="34" charset="0"/>
              <a:ea typeface="Lato" panose="020F0502020204030203" pitchFamily="34" charset="0"/>
              <a:cs typeface="Lato" panose="020F0502020204030203" pitchFamily="34" charset="0"/>
            </a:endParaRPr>
          </a:p>
          <a:p>
            <a:pPr marL="1612900" lvl="2" indent="-228600">
              <a:lnSpc>
                <a:spcPct val="100000"/>
              </a:lnSpc>
              <a:spcBef>
                <a:spcPts val="605"/>
              </a:spcBef>
              <a:buFont typeface="Arial"/>
              <a:buChar char="•"/>
              <a:tabLst>
                <a:tab pos="1612900" algn="l"/>
              </a:tabLst>
            </a:pPr>
            <a:r>
              <a:rPr sz="2400" spc="-5" dirty="0">
                <a:latin typeface="Lato" panose="020F0502020204030203" pitchFamily="34" charset="0"/>
                <a:ea typeface="Lato" panose="020F0502020204030203" pitchFamily="34" charset="0"/>
                <a:cs typeface="Lato" panose="020F0502020204030203" pitchFamily="34" charset="0"/>
              </a:rPr>
              <a:t>Not about lab </a:t>
            </a:r>
            <a:r>
              <a:rPr sz="2400" spc="-10" dirty="0">
                <a:latin typeface="Lato" panose="020F0502020204030203" pitchFamily="34" charset="0"/>
                <a:ea typeface="Lato" panose="020F0502020204030203" pitchFamily="34" charset="0"/>
                <a:cs typeface="Lato" panose="020F0502020204030203" pitchFamily="34" charset="0"/>
              </a:rPr>
              <a:t>notebooks</a:t>
            </a:r>
            <a:r>
              <a:rPr sz="2400" spc="-35" dirty="0">
                <a:latin typeface="Lato" panose="020F0502020204030203" pitchFamily="34" charset="0"/>
                <a:ea typeface="Lato" panose="020F0502020204030203" pitchFamily="34" charset="0"/>
                <a:cs typeface="Lato" panose="020F0502020204030203" pitchFamily="34" charset="0"/>
              </a:rPr>
              <a:t> </a:t>
            </a:r>
            <a:r>
              <a:rPr sz="2400" spc="-15" dirty="0">
                <a:latin typeface="Lato" panose="020F0502020204030203" pitchFamily="34" charset="0"/>
                <a:ea typeface="Lato" panose="020F0502020204030203" pitchFamily="34" charset="0"/>
                <a:cs typeface="Lato" panose="020F0502020204030203" pitchFamily="34" charset="0"/>
              </a:rPr>
              <a:t>anymore!</a:t>
            </a:r>
            <a:endParaRPr sz="2400" dirty="0">
              <a:latin typeface="Lato" panose="020F0502020204030203" pitchFamily="34" charset="0"/>
              <a:ea typeface="Lato" panose="020F0502020204030203" pitchFamily="34" charset="0"/>
              <a:cs typeface="Lato" panose="020F0502020204030203" pitchFamily="34" charset="0"/>
            </a:endParaRPr>
          </a:p>
          <a:p>
            <a:pPr marL="927100" lvl="1">
              <a:lnSpc>
                <a:spcPct val="100000"/>
              </a:lnSpc>
              <a:spcBef>
                <a:spcPts val="655"/>
              </a:spcBef>
              <a:tabLst>
                <a:tab pos="1212850" algn="l"/>
              </a:tabLst>
            </a:pPr>
            <a:r>
              <a:rPr sz="2800" b="1" spc="-10" dirty="0">
                <a:latin typeface="Lato" panose="020F0502020204030203" pitchFamily="34" charset="0"/>
                <a:ea typeface="Lato" panose="020F0502020204030203" pitchFamily="34" charset="0"/>
                <a:cs typeface="Lato" panose="020F0502020204030203" pitchFamily="34" charset="0"/>
              </a:rPr>
              <a:t>Databases</a:t>
            </a:r>
            <a:endParaRPr sz="2800" b="1" dirty="0">
              <a:latin typeface="Lato" panose="020F0502020204030203" pitchFamily="34" charset="0"/>
              <a:ea typeface="Lato" panose="020F0502020204030203" pitchFamily="34" charset="0"/>
              <a:cs typeface="Lato" panose="020F0502020204030203" pitchFamily="34" charset="0"/>
            </a:endParaRPr>
          </a:p>
          <a:p>
            <a:pPr marL="1612900" lvl="2" indent="-228600">
              <a:lnSpc>
                <a:spcPct val="100000"/>
              </a:lnSpc>
              <a:spcBef>
                <a:spcPts val="575"/>
              </a:spcBef>
              <a:buFont typeface="Arial"/>
              <a:buChar char="•"/>
              <a:tabLst>
                <a:tab pos="1612900" algn="l"/>
              </a:tabLst>
            </a:pPr>
            <a:r>
              <a:rPr sz="2400" spc="-10" dirty="0">
                <a:latin typeface="Lato" panose="020F0502020204030203" pitchFamily="34" charset="0"/>
                <a:ea typeface="Lato" panose="020F0502020204030203" pitchFamily="34" charset="0"/>
                <a:cs typeface="Lato" panose="020F0502020204030203" pitchFamily="34" charset="0"/>
              </a:rPr>
              <a:t>Structure </a:t>
            </a:r>
            <a:r>
              <a:rPr sz="2400" dirty="0">
                <a:latin typeface="Lato" panose="020F0502020204030203" pitchFamily="34" charset="0"/>
                <a:ea typeface="Lato" panose="020F0502020204030203" pitchFamily="34" charset="0"/>
                <a:cs typeface="Lato" panose="020F0502020204030203" pitchFamily="34" charset="0"/>
              </a:rPr>
              <a:t>and </a:t>
            </a:r>
            <a:r>
              <a:rPr sz="2400" spc="-20" dirty="0">
                <a:latin typeface="Lato" panose="020F0502020204030203" pitchFamily="34" charset="0"/>
                <a:ea typeface="Lato" panose="020F0502020204030203" pitchFamily="34" charset="0"/>
                <a:cs typeface="Lato" panose="020F0502020204030203" pitchFamily="34" charset="0"/>
              </a:rPr>
              <a:t>store </a:t>
            </a:r>
            <a:r>
              <a:rPr sz="2400" spc="-15" dirty="0">
                <a:latin typeface="Lato" panose="020F0502020204030203" pitchFamily="34" charset="0"/>
                <a:ea typeface="Lato" panose="020F0502020204030203" pitchFamily="34" charset="0"/>
                <a:cs typeface="Lato" panose="020F0502020204030203" pitchFamily="34" charset="0"/>
              </a:rPr>
              <a:t>large, </a:t>
            </a:r>
            <a:r>
              <a:rPr sz="2400" spc="-10" dirty="0">
                <a:latin typeface="Lato" panose="020F0502020204030203" pitchFamily="34" charset="0"/>
                <a:ea typeface="Lato" panose="020F0502020204030203" pitchFamily="34" charset="0"/>
                <a:cs typeface="Lato" panose="020F0502020204030203" pitchFamily="34" charset="0"/>
              </a:rPr>
              <a:t>heterogeneous</a:t>
            </a:r>
            <a:r>
              <a:rPr sz="2400" spc="15" dirty="0">
                <a:latin typeface="Lato" panose="020F0502020204030203" pitchFamily="34" charset="0"/>
                <a:ea typeface="Lato" panose="020F0502020204030203" pitchFamily="34" charset="0"/>
                <a:cs typeface="Lato" panose="020F0502020204030203" pitchFamily="34" charset="0"/>
              </a:rPr>
              <a:t> </a:t>
            </a:r>
            <a:r>
              <a:rPr sz="2400" spc="-15" dirty="0">
                <a:latin typeface="Lato" panose="020F0502020204030203" pitchFamily="34" charset="0"/>
                <a:ea typeface="Lato" panose="020F0502020204030203" pitchFamily="34" charset="0"/>
                <a:cs typeface="Lato" panose="020F0502020204030203" pitchFamily="34" charset="0"/>
              </a:rPr>
              <a:t>data</a:t>
            </a:r>
            <a:endParaRPr sz="2400" dirty="0">
              <a:latin typeface="Lato" panose="020F0502020204030203" pitchFamily="34" charset="0"/>
              <a:ea typeface="Lato" panose="020F0502020204030203" pitchFamily="34" charset="0"/>
              <a:cs typeface="Lato" panose="020F0502020204030203" pitchFamily="34" charset="0"/>
            </a:endParaRPr>
          </a:p>
          <a:p>
            <a:pPr marL="1612900" lvl="2" indent="-228600">
              <a:lnSpc>
                <a:spcPct val="100000"/>
              </a:lnSpc>
              <a:spcBef>
                <a:spcPts val="585"/>
              </a:spcBef>
              <a:buFont typeface="Arial"/>
              <a:buChar char="•"/>
              <a:tabLst>
                <a:tab pos="1612900" algn="l"/>
              </a:tabLst>
            </a:pPr>
            <a:r>
              <a:rPr sz="2400" spc="-5" dirty="0">
                <a:latin typeface="Lato" panose="020F0502020204030203" pitchFamily="34" charset="0"/>
                <a:ea typeface="Lato" panose="020F0502020204030203" pitchFamily="34" charset="0"/>
                <a:cs typeface="Lato" panose="020F0502020204030203" pitchFamily="34" charset="0"/>
              </a:rPr>
              <a:t>Slice, subset, </a:t>
            </a:r>
            <a:r>
              <a:rPr sz="2400" dirty="0">
                <a:latin typeface="Lato" panose="020F0502020204030203" pitchFamily="34" charset="0"/>
                <a:ea typeface="Lato" panose="020F0502020204030203" pitchFamily="34" charset="0"/>
                <a:cs typeface="Lato" panose="020F0502020204030203" pitchFamily="34" charset="0"/>
              </a:rPr>
              <a:t>and </a:t>
            </a:r>
            <a:r>
              <a:rPr sz="2400" spc="-10" dirty="0">
                <a:latin typeface="Lato" panose="020F0502020204030203" pitchFamily="34" charset="0"/>
                <a:ea typeface="Lato" panose="020F0502020204030203" pitchFamily="34" charset="0"/>
                <a:cs typeface="Lato" panose="020F0502020204030203" pitchFamily="34" charset="0"/>
              </a:rPr>
              <a:t>retrieve </a:t>
            </a:r>
            <a:r>
              <a:rPr sz="2400" spc="-5" dirty="0">
                <a:latin typeface="Lato" panose="020F0502020204030203" pitchFamily="34" charset="0"/>
                <a:ea typeface="Lato" panose="020F0502020204030203" pitchFamily="34" charset="0"/>
                <a:cs typeface="Lato" panose="020F0502020204030203" pitchFamily="34" charset="0"/>
              </a:rPr>
              <a:t>it</a:t>
            </a:r>
            <a:r>
              <a:rPr sz="2400" spc="-15" dirty="0">
                <a:latin typeface="Lato" panose="020F0502020204030203" pitchFamily="34" charset="0"/>
                <a:ea typeface="Lato" panose="020F0502020204030203" pitchFamily="34" charset="0"/>
                <a:cs typeface="Lato" panose="020F0502020204030203" pitchFamily="34" charset="0"/>
              </a:rPr>
              <a:t> </a:t>
            </a:r>
            <a:r>
              <a:rPr sz="2400" spc="-10" dirty="0">
                <a:latin typeface="Lato" panose="020F0502020204030203" pitchFamily="34" charset="0"/>
                <a:ea typeface="Lato" panose="020F0502020204030203" pitchFamily="34" charset="0"/>
                <a:cs typeface="Lato" panose="020F0502020204030203" pitchFamily="34" charset="0"/>
              </a:rPr>
              <a:t>efficiently</a:t>
            </a:r>
            <a:endParaRPr sz="2400" dirty="0">
              <a:latin typeface="Lato" panose="020F0502020204030203" pitchFamily="34" charset="0"/>
              <a:ea typeface="Lato" panose="020F0502020204030203" pitchFamily="34" charset="0"/>
              <a:cs typeface="Lato" panose="020F0502020204030203" pitchFamily="34" charset="0"/>
            </a:endParaRPr>
          </a:p>
          <a:p>
            <a:pPr marL="1612900" lvl="2" indent="-228600">
              <a:lnSpc>
                <a:spcPct val="100000"/>
              </a:lnSpc>
              <a:spcBef>
                <a:spcPts val="585"/>
              </a:spcBef>
              <a:buFont typeface="Arial"/>
              <a:buChar char="•"/>
              <a:tabLst>
                <a:tab pos="1612900" algn="l"/>
              </a:tabLst>
            </a:pPr>
            <a:r>
              <a:rPr sz="2400" spc="-40" dirty="0">
                <a:latin typeface="Lato" panose="020F0502020204030203" pitchFamily="34" charset="0"/>
                <a:ea typeface="Lato" panose="020F0502020204030203" pitchFamily="34" charset="0"/>
                <a:cs typeface="Lato" panose="020F0502020204030203" pitchFamily="34" charset="0"/>
              </a:rPr>
              <a:t>Track </a:t>
            </a:r>
            <a:r>
              <a:rPr sz="2400" spc="-10" dirty="0">
                <a:latin typeface="Lato" panose="020F0502020204030203" pitchFamily="34" charset="0"/>
                <a:ea typeface="Lato" panose="020F0502020204030203" pitchFamily="34" charset="0"/>
                <a:cs typeface="Lato" panose="020F0502020204030203" pitchFamily="34" charset="0"/>
              </a:rPr>
              <a:t>provenance </a:t>
            </a:r>
            <a:r>
              <a:rPr sz="2400" dirty="0">
                <a:latin typeface="Lato" panose="020F0502020204030203" pitchFamily="34" charset="0"/>
                <a:ea typeface="Lato" panose="020F0502020204030203" pitchFamily="34" charset="0"/>
                <a:cs typeface="Lato" panose="020F0502020204030203" pitchFamily="34" charset="0"/>
              </a:rPr>
              <a:t>and </a:t>
            </a:r>
            <a:r>
              <a:rPr sz="2400" spc="-15" dirty="0">
                <a:latin typeface="Lato" panose="020F0502020204030203" pitchFamily="34" charset="0"/>
                <a:ea typeface="Lato" panose="020F0502020204030203" pitchFamily="34" charset="0"/>
                <a:cs typeface="Lato" panose="020F0502020204030203" pitchFamily="34" charset="0"/>
              </a:rPr>
              <a:t>metadata </a:t>
            </a:r>
            <a:r>
              <a:rPr sz="2400" spc="-5" dirty="0">
                <a:latin typeface="Lato" panose="020F0502020204030203" pitchFamily="34" charset="0"/>
                <a:ea typeface="Lato" panose="020F0502020204030203" pitchFamily="34" charset="0"/>
                <a:cs typeface="Lato" panose="020F0502020204030203" pitchFamily="34" charset="0"/>
              </a:rPr>
              <a:t>of </a:t>
            </a:r>
            <a:r>
              <a:rPr sz="2400" spc="-10" dirty="0">
                <a:latin typeface="Lato" panose="020F0502020204030203" pitchFamily="34" charset="0"/>
                <a:ea typeface="Lato" panose="020F0502020204030203" pitchFamily="34" charset="0"/>
                <a:cs typeface="Lato" panose="020F0502020204030203" pitchFamily="34" charset="0"/>
              </a:rPr>
              <a:t>your</a:t>
            </a:r>
            <a:r>
              <a:rPr sz="2400" spc="25" dirty="0">
                <a:latin typeface="Lato" panose="020F0502020204030203" pitchFamily="34" charset="0"/>
                <a:ea typeface="Lato" panose="020F0502020204030203" pitchFamily="34" charset="0"/>
                <a:cs typeface="Lato" panose="020F0502020204030203" pitchFamily="34" charset="0"/>
              </a:rPr>
              <a:t> </a:t>
            </a:r>
            <a:r>
              <a:rPr sz="2400" spc="-15" dirty="0">
                <a:latin typeface="Lato" panose="020F0502020204030203" pitchFamily="34" charset="0"/>
                <a:ea typeface="Lato" panose="020F0502020204030203" pitchFamily="34" charset="0"/>
                <a:cs typeface="Lato" panose="020F0502020204030203" pitchFamily="34" charset="0"/>
              </a:rPr>
              <a:t>data</a:t>
            </a:r>
            <a:endParaRPr sz="2400" dirty="0">
              <a:latin typeface="Lato" panose="020F0502020204030203" pitchFamily="34" charset="0"/>
              <a:ea typeface="Lato" panose="020F0502020204030203" pitchFamily="34" charset="0"/>
              <a:cs typeface="Lato" panose="020F0502020204030203" pitchFamily="34" charset="0"/>
            </a:endParaRPr>
          </a:p>
          <a:p>
            <a:pPr marL="1612900" lvl="2" indent="-228600">
              <a:lnSpc>
                <a:spcPct val="100000"/>
              </a:lnSpc>
              <a:spcBef>
                <a:spcPts val="585"/>
              </a:spcBef>
              <a:buFont typeface="Arial"/>
              <a:buChar char="•"/>
              <a:tabLst>
                <a:tab pos="1612900" algn="l"/>
              </a:tabLst>
            </a:pPr>
            <a:r>
              <a:rPr sz="2400" spc="-10" dirty="0">
                <a:latin typeface="Lato" panose="020F0502020204030203" pitchFamily="34" charset="0"/>
                <a:ea typeface="Lato" panose="020F0502020204030203" pitchFamily="34" charset="0"/>
                <a:cs typeface="Lato" panose="020F0502020204030203" pitchFamily="34" charset="0"/>
              </a:rPr>
              <a:t>Relational</a:t>
            </a:r>
            <a:r>
              <a:rPr sz="2400" spc="-15" dirty="0">
                <a:latin typeface="Lato" panose="020F0502020204030203" pitchFamily="34" charset="0"/>
                <a:ea typeface="Lato" panose="020F0502020204030203" pitchFamily="34" charset="0"/>
                <a:cs typeface="Lato" panose="020F0502020204030203" pitchFamily="34" charset="0"/>
              </a:rPr>
              <a:t> </a:t>
            </a:r>
            <a:r>
              <a:rPr sz="2400" spc="-10" dirty="0">
                <a:latin typeface="Lato" panose="020F0502020204030203" pitchFamily="34" charset="0"/>
                <a:ea typeface="Lato" panose="020F0502020204030203" pitchFamily="34" charset="0"/>
                <a:cs typeface="Lato" panose="020F0502020204030203" pitchFamily="34" charset="0"/>
              </a:rPr>
              <a:t>databases</a:t>
            </a:r>
            <a:endParaRPr sz="2400" dirty="0">
              <a:latin typeface="Lato" panose="020F0502020204030203" pitchFamily="34" charset="0"/>
              <a:ea typeface="Lato" panose="020F0502020204030203" pitchFamily="34" charset="0"/>
              <a:cs typeface="Lato" panose="020F0502020204030203" pitchFamily="34" charset="0"/>
            </a:endParaRPr>
          </a:p>
          <a:p>
            <a:pPr marL="1612900" lvl="2" indent="-228600">
              <a:lnSpc>
                <a:spcPct val="100000"/>
              </a:lnSpc>
              <a:spcBef>
                <a:spcPts val="555"/>
              </a:spcBef>
              <a:buFont typeface="Arial"/>
              <a:buChar char="•"/>
              <a:tabLst>
                <a:tab pos="1612900" algn="l"/>
              </a:tabLst>
            </a:pPr>
            <a:r>
              <a:rPr sz="2400" spc="-10" dirty="0">
                <a:latin typeface="Lato" panose="020F0502020204030203" pitchFamily="34" charset="0"/>
                <a:ea typeface="Lato" panose="020F0502020204030203" pitchFamily="34" charset="0"/>
                <a:cs typeface="Lato" panose="020F0502020204030203" pitchFamily="34" charset="0"/>
              </a:rPr>
              <a:t>Structured </a:t>
            </a:r>
            <a:r>
              <a:rPr sz="2400" dirty="0">
                <a:latin typeface="Lato" panose="020F0502020204030203" pitchFamily="34" charset="0"/>
                <a:ea typeface="Lato" panose="020F0502020204030203" pitchFamily="34" charset="0"/>
                <a:cs typeface="Lato" panose="020F0502020204030203" pitchFamily="34" charset="0"/>
              </a:rPr>
              <a:t>Query </a:t>
            </a:r>
            <a:r>
              <a:rPr sz="2400" spc="-5" dirty="0">
                <a:latin typeface="Lato" panose="020F0502020204030203" pitchFamily="34" charset="0"/>
                <a:ea typeface="Lato" panose="020F0502020204030203" pitchFamily="34" charset="0"/>
                <a:cs typeface="Lato" panose="020F0502020204030203" pitchFamily="34" charset="0"/>
              </a:rPr>
              <a:t>Language (SQL)</a:t>
            </a:r>
            <a:endParaRPr lang="en-US" sz="2400" spc="-5" dirty="0">
              <a:latin typeface="Lato" panose="020F0502020204030203" pitchFamily="34" charset="0"/>
              <a:ea typeface="Lato" panose="020F0502020204030203" pitchFamily="34" charset="0"/>
              <a:cs typeface="Lato" panose="020F0502020204030203" pitchFamily="34" charset="0"/>
            </a:endParaRPr>
          </a:p>
          <a:p>
            <a:pPr marL="927100" lvl="1">
              <a:spcBef>
                <a:spcPts val="655"/>
              </a:spcBef>
              <a:tabLst>
                <a:tab pos="1212850" algn="l"/>
              </a:tabLst>
            </a:pPr>
            <a:r>
              <a:rPr lang="en-US" sz="2800" b="1" spc="-10" dirty="0">
                <a:latin typeface="Lato" panose="020F0502020204030203" pitchFamily="34" charset="0"/>
                <a:ea typeface="Lato" panose="020F0502020204030203" pitchFamily="34" charset="0"/>
                <a:cs typeface="Lato" panose="020F0502020204030203" pitchFamily="34" charset="0"/>
              </a:rPr>
              <a:t>Scalable data processing systems</a:t>
            </a:r>
          </a:p>
          <a:p>
            <a:pPr marL="1155700" lvl="1" indent="-228600">
              <a:spcBef>
                <a:spcPts val="555"/>
              </a:spcBef>
              <a:buFont typeface="Arial"/>
              <a:buChar char="•"/>
              <a:tabLst>
                <a:tab pos="1612900" algn="l"/>
              </a:tabLst>
            </a:pPr>
            <a:endParaRPr lang="en-US" sz="2400" spc="-5" dirty="0">
              <a:latin typeface="Lato" panose="020F0502020204030203" pitchFamily="34" charset="0"/>
              <a:ea typeface="Lato" panose="020F0502020204030203" pitchFamily="34" charset="0"/>
              <a:cs typeface="Lato" panose="020F0502020204030203" pitchFamily="34" charset="0"/>
            </a:endParaRPr>
          </a:p>
        </p:txBody>
      </p:sp>
      <p:pic>
        <p:nvPicPr>
          <p:cNvPr id="4" name="Picture 2" descr="Image result for database search">
            <a:extLst>
              <a:ext uri="{FF2B5EF4-FFF2-40B4-BE49-F238E27FC236}">
                <a16:creationId xmlns:a16="http://schemas.microsoft.com/office/drawing/2014/main" id="{3368EE6A-2582-F847-A9A7-67D921DA6AFC}"/>
              </a:ext>
            </a:extLst>
          </p:cNvPr>
          <p:cNvPicPr>
            <a:picLocks noChangeAspect="1" noChangeArrowheads="1"/>
          </p:cNvPicPr>
          <p:nvPr/>
        </p:nvPicPr>
        <p:blipFill rotWithShape="1">
          <a:blip r:embed="rId2">
            <a:alphaModFix amt="88000"/>
            <a:duotone>
              <a:schemeClr val="accent1">
                <a:shade val="45000"/>
                <a:satMod val="135000"/>
              </a:schemeClr>
              <a:prstClr val="white"/>
            </a:duotone>
            <a:extLst>
              <a:ext uri="{BEBA8EAE-BF5A-486C-A8C5-ECC9F3942E4B}">
                <a14:imgProps xmlns:a14="http://schemas.microsoft.com/office/drawing/2010/main">
                  <a14:imgLayer r:embed="rId3">
                    <a14:imgEffect>
                      <a14:saturation sat="200000"/>
                    </a14:imgEffect>
                    <a14:imgEffect>
                      <a14:brightnessContrast bright="60000"/>
                    </a14:imgEffect>
                  </a14:imgLayer>
                </a14:imgProps>
              </a:ext>
              <a:ext uri="{28A0092B-C50C-407E-A947-70E740481C1C}">
                <a14:useLocalDpi xmlns:a14="http://schemas.microsoft.com/office/drawing/2010/main" val="0"/>
              </a:ext>
            </a:extLst>
          </a:blip>
          <a:srcRect/>
          <a:stretch/>
        </p:blipFill>
        <p:spPr bwMode="auto">
          <a:xfrm>
            <a:off x="7352218" y="4719299"/>
            <a:ext cx="1551150" cy="1587154"/>
          </a:xfrm>
          <a:prstGeom prst="rect">
            <a:avLst/>
          </a:prstGeom>
          <a:noFill/>
        </p:spPr>
      </p:pic>
      <p:pic>
        <p:nvPicPr>
          <p:cNvPr id="6" name="Graphic 5" descr="Checkbox Checked with solid fill">
            <a:extLst>
              <a:ext uri="{FF2B5EF4-FFF2-40B4-BE49-F238E27FC236}">
                <a16:creationId xmlns:a16="http://schemas.microsoft.com/office/drawing/2014/main" id="{3016C3A6-A06F-8DAD-DD12-B0B164CC813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56095" y="3461398"/>
            <a:ext cx="519057" cy="519057"/>
          </a:xfrm>
          <a:prstGeom prst="rect">
            <a:avLst/>
          </a:prstGeom>
        </p:spPr>
      </p:pic>
      <p:sp>
        <p:nvSpPr>
          <p:cNvPr id="7" name="Left Brace 6">
            <a:extLst>
              <a:ext uri="{FF2B5EF4-FFF2-40B4-BE49-F238E27FC236}">
                <a16:creationId xmlns:a16="http://schemas.microsoft.com/office/drawing/2014/main" id="{8A4EC634-A5BF-9F27-1A5F-D2FFB6929810}"/>
              </a:ext>
            </a:extLst>
          </p:cNvPr>
          <p:cNvSpPr/>
          <p:nvPr/>
        </p:nvSpPr>
        <p:spPr>
          <a:xfrm>
            <a:off x="1210235" y="3238052"/>
            <a:ext cx="172123" cy="957431"/>
          </a:xfrm>
          <a:prstGeom prst="leftBrace">
            <a:avLst/>
          </a:prstGeom>
          <a:ln>
            <a:solidFill>
              <a:schemeClr val="accent3"/>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latin typeface="Lato" panose="020F0502020204030203" pitchFamily="34" charset="0"/>
              <a:ea typeface="Lato" panose="020F0502020204030203" pitchFamily="34" charset="0"/>
              <a:cs typeface="Lato" panose="020F0502020204030203" pitchFamily="34" charset="0"/>
            </a:endParaRPr>
          </a:p>
        </p:txBody>
      </p:sp>
      <p:pic>
        <p:nvPicPr>
          <p:cNvPr id="9" name="Graphic 8" descr="Meeting with solid fill">
            <a:extLst>
              <a:ext uri="{FF2B5EF4-FFF2-40B4-BE49-F238E27FC236}">
                <a16:creationId xmlns:a16="http://schemas.microsoft.com/office/drawing/2014/main" id="{B237EB3B-4FEC-0A80-3201-C7205583B1E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93749" y="4490699"/>
            <a:ext cx="457200" cy="457200"/>
          </a:xfrm>
          <a:prstGeom prst="rect">
            <a:avLst/>
          </a:prstGeom>
        </p:spPr>
      </p:pic>
      <p:sp>
        <p:nvSpPr>
          <p:cNvPr id="10" name="Left Brace 9">
            <a:extLst>
              <a:ext uri="{FF2B5EF4-FFF2-40B4-BE49-F238E27FC236}">
                <a16:creationId xmlns:a16="http://schemas.microsoft.com/office/drawing/2014/main" id="{ADD44938-549B-1254-5A87-EAF78C5019D0}"/>
              </a:ext>
            </a:extLst>
          </p:cNvPr>
          <p:cNvSpPr/>
          <p:nvPr/>
        </p:nvSpPr>
        <p:spPr>
          <a:xfrm>
            <a:off x="1210235" y="4490699"/>
            <a:ext cx="172123" cy="602679"/>
          </a:xfrm>
          <a:prstGeom prst="leftBrace">
            <a:avLst/>
          </a:prstGeom>
          <a:ln>
            <a:solidFill>
              <a:srgbClr val="FFC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latin typeface="Lato" panose="020F0502020204030203" pitchFamily="34" charset="0"/>
              <a:ea typeface="Lato" panose="020F0502020204030203" pitchFamily="34" charset="0"/>
              <a:cs typeface="Lato" panose="020F0502020204030203" pitchFamily="34"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522035" y="301542"/>
            <a:ext cx="8118979" cy="910506"/>
          </a:xfrm>
          <a:prstGeom prst="rect">
            <a:avLst/>
          </a:prstGeom>
        </p:spPr>
        <p:txBody>
          <a:bodyPr vert="horz" wrap="square" lIns="0" tIns="12700" rIns="0" bIns="0" rtlCol="0">
            <a:spAutoFit/>
          </a:bodyPr>
          <a:lstStyle/>
          <a:p>
            <a:pPr marL="12700" marR="5080">
              <a:lnSpc>
                <a:spcPts val="3470"/>
              </a:lnSpc>
              <a:spcBef>
                <a:spcPts val="520"/>
              </a:spcBef>
              <a:tabLst>
                <a:tab pos="354965" algn="l"/>
                <a:tab pos="355600" algn="l"/>
              </a:tabLst>
            </a:pPr>
            <a:r>
              <a:rPr lang="en-US" spc="-10" dirty="0">
                <a:latin typeface="Lato" panose="020F0502020204030203" pitchFamily="34" charset="0"/>
                <a:ea typeface="Lato" panose="020F0502020204030203" pitchFamily="34" charset="0"/>
                <a:cs typeface="Lato" panose="020F0502020204030203" pitchFamily="34" charset="0"/>
              </a:rPr>
              <a:t>New paradigm </a:t>
            </a:r>
            <a:r>
              <a:rPr lang="en-US" dirty="0">
                <a:latin typeface="Lato" panose="020F0502020204030203" pitchFamily="34" charset="0"/>
                <a:ea typeface="Lato" panose="020F0502020204030203" pitchFamily="34" charset="0"/>
                <a:cs typeface="Lato" panose="020F0502020204030203" pitchFamily="34" charset="0"/>
              </a:rPr>
              <a:t>of </a:t>
            </a:r>
            <a:r>
              <a:rPr lang="en-US" spc="-15" dirty="0">
                <a:latin typeface="Lato" panose="020F0502020204030203" pitchFamily="34" charset="0"/>
                <a:ea typeface="Lato" panose="020F0502020204030203" pitchFamily="34" charset="0"/>
                <a:cs typeface="Lato" panose="020F0502020204030203" pitchFamily="34" charset="0"/>
              </a:rPr>
              <a:t>data-intensive  </a:t>
            </a:r>
            <a:r>
              <a:rPr lang="en-US" spc="-10" dirty="0">
                <a:latin typeface="Lato" panose="020F0502020204030203" pitchFamily="34" charset="0"/>
                <a:ea typeface="Lato" panose="020F0502020204030203" pitchFamily="34" charset="0"/>
                <a:cs typeface="Lato" panose="020F0502020204030203" pitchFamily="34" charset="0"/>
              </a:rPr>
              <a:t>discovery </a:t>
            </a:r>
            <a:r>
              <a:rPr lang="en-US" dirty="0">
                <a:latin typeface="Lato" panose="020F0502020204030203" pitchFamily="34" charset="0"/>
                <a:ea typeface="Lato" panose="020F0502020204030203" pitchFamily="34" charset="0"/>
                <a:cs typeface="Lato" panose="020F0502020204030203" pitchFamily="34" charset="0"/>
              </a:rPr>
              <a:t>and</a:t>
            </a:r>
            <a:r>
              <a:rPr lang="en-US" spc="5" dirty="0">
                <a:latin typeface="Lato" panose="020F0502020204030203" pitchFamily="34" charset="0"/>
                <a:ea typeface="Lato" panose="020F0502020204030203" pitchFamily="34" charset="0"/>
                <a:cs typeface="Lato" panose="020F0502020204030203" pitchFamily="34" charset="0"/>
              </a:rPr>
              <a:t> </a:t>
            </a:r>
            <a:r>
              <a:rPr lang="en-US" spc="-10" dirty="0">
                <a:latin typeface="Lato" panose="020F0502020204030203" pitchFamily="34" charset="0"/>
                <a:ea typeface="Lato" panose="020F0502020204030203" pitchFamily="34" charset="0"/>
                <a:cs typeface="Lato" panose="020F0502020204030203" pitchFamily="34" charset="0"/>
              </a:rPr>
              <a:t>innovation</a:t>
            </a:r>
            <a:endParaRPr lang="en-US" dirty="0">
              <a:latin typeface="Lato" panose="020F0502020204030203" pitchFamily="34" charset="0"/>
              <a:ea typeface="Lato" panose="020F0502020204030203" pitchFamily="34" charset="0"/>
              <a:cs typeface="Lato" panose="020F0502020204030203" pitchFamily="34" charset="0"/>
            </a:endParaRPr>
          </a:p>
        </p:txBody>
      </p:sp>
      <p:sp>
        <p:nvSpPr>
          <p:cNvPr id="4" name="object 4"/>
          <p:cNvSpPr txBox="1"/>
          <p:nvPr/>
        </p:nvSpPr>
        <p:spPr>
          <a:xfrm>
            <a:off x="236278" y="1557020"/>
            <a:ext cx="8404735" cy="4462760"/>
          </a:xfrm>
          <a:prstGeom prst="rect">
            <a:avLst/>
          </a:prstGeom>
        </p:spPr>
        <p:txBody>
          <a:bodyPr vert="horz" wrap="square" lIns="0" tIns="66040" rIns="0" bIns="0" rtlCol="0">
            <a:spAutoFit/>
          </a:bodyPr>
          <a:lstStyle/>
          <a:p>
            <a:pPr marL="469900" lvl="1">
              <a:lnSpc>
                <a:spcPct val="100000"/>
              </a:lnSpc>
              <a:spcBef>
                <a:spcPts val="305"/>
              </a:spcBef>
              <a:tabLst>
                <a:tab pos="755650" algn="l"/>
              </a:tabLst>
            </a:pPr>
            <a:r>
              <a:rPr sz="2600" b="1" spc="-5" dirty="0">
                <a:latin typeface="Lato" panose="020F0502020204030203" pitchFamily="34" charset="0"/>
                <a:ea typeface="Lato" panose="020F0502020204030203" pitchFamily="34" charset="0"/>
                <a:cs typeface="Lato" panose="020F0502020204030203" pitchFamily="34" charset="0"/>
              </a:rPr>
              <a:t>Deep domain</a:t>
            </a:r>
            <a:r>
              <a:rPr sz="2600" b="1" spc="15" dirty="0">
                <a:latin typeface="Lato" panose="020F0502020204030203" pitchFamily="34" charset="0"/>
                <a:ea typeface="Lato" panose="020F0502020204030203" pitchFamily="34" charset="0"/>
                <a:cs typeface="Lato" panose="020F0502020204030203" pitchFamily="34" charset="0"/>
              </a:rPr>
              <a:t> </a:t>
            </a:r>
            <a:r>
              <a:rPr sz="2600" b="1" spc="-10" dirty="0">
                <a:latin typeface="Lato" panose="020F0502020204030203" pitchFamily="34" charset="0"/>
                <a:ea typeface="Lato" panose="020F0502020204030203" pitchFamily="34" charset="0"/>
                <a:cs typeface="Lato" panose="020F0502020204030203" pitchFamily="34" charset="0"/>
              </a:rPr>
              <a:t>knowledge</a:t>
            </a:r>
            <a:endParaRPr sz="2600" b="1" dirty="0">
              <a:latin typeface="Lato" panose="020F0502020204030203" pitchFamily="34" charset="0"/>
              <a:ea typeface="Lato" panose="020F0502020204030203" pitchFamily="34" charset="0"/>
              <a:cs typeface="Lato" panose="020F0502020204030203" pitchFamily="34" charset="0"/>
            </a:endParaRPr>
          </a:p>
          <a:p>
            <a:pPr marL="469900" lvl="1">
              <a:lnSpc>
                <a:spcPct val="100000"/>
              </a:lnSpc>
              <a:spcBef>
                <a:spcPts val="340"/>
              </a:spcBef>
              <a:tabLst>
                <a:tab pos="755650" algn="l"/>
              </a:tabLst>
            </a:pPr>
            <a:r>
              <a:rPr sz="2600" b="1" spc="-20" dirty="0">
                <a:latin typeface="Lato" panose="020F0502020204030203" pitchFamily="34" charset="0"/>
                <a:ea typeface="Lato" panose="020F0502020204030203" pitchFamily="34" charset="0"/>
                <a:cs typeface="Lato" panose="020F0502020204030203" pitchFamily="34" charset="0"/>
              </a:rPr>
              <a:t>Data</a:t>
            </a:r>
            <a:r>
              <a:rPr sz="2600" b="1" spc="-5" dirty="0">
                <a:latin typeface="Lato" panose="020F0502020204030203" pitchFamily="34" charset="0"/>
                <a:ea typeface="Lato" panose="020F0502020204030203" pitchFamily="34" charset="0"/>
                <a:cs typeface="Lato" panose="020F0502020204030203" pitchFamily="34" charset="0"/>
              </a:rPr>
              <a:t> Science</a:t>
            </a:r>
            <a:endParaRPr sz="2600" b="1" dirty="0">
              <a:latin typeface="Lato" panose="020F0502020204030203" pitchFamily="34" charset="0"/>
              <a:ea typeface="Lato" panose="020F0502020204030203" pitchFamily="34" charset="0"/>
              <a:cs typeface="Lato" panose="020F0502020204030203" pitchFamily="34" charset="0"/>
            </a:endParaRPr>
          </a:p>
          <a:p>
            <a:pPr marL="927100" lvl="2">
              <a:spcBef>
                <a:spcPts val="229"/>
              </a:spcBef>
              <a:tabLst>
                <a:tab pos="1155700" algn="l"/>
              </a:tabLst>
            </a:pPr>
            <a:r>
              <a:rPr sz="2400" spc="-5" dirty="0">
                <a:latin typeface="Lato" panose="020F0502020204030203" pitchFamily="34" charset="0"/>
                <a:ea typeface="Lato" panose="020F0502020204030203" pitchFamily="34" charset="0"/>
                <a:cs typeface="Lato" panose="020F0502020204030203" pitchFamily="34" charset="0"/>
              </a:rPr>
              <a:t>Data management</a:t>
            </a:r>
            <a:r>
              <a:rPr lang="en-US" sz="2400" spc="-5" dirty="0">
                <a:latin typeface="Lato" panose="020F0502020204030203" pitchFamily="34" charset="0"/>
                <a:ea typeface="Lato" panose="020F0502020204030203" pitchFamily="34" charset="0"/>
                <a:cs typeface="Lato" panose="020F0502020204030203" pitchFamily="34" charset="0"/>
              </a:rPr>
              <a:t> </a:t>
            </a:r>
          </a:p>
          <a:p>
            <a:pPr marL="1727200" lvl="3" indent="-342900">
              <a:spcBef>
                <a:spcPts val="305"/>
              </a:spcBef>
              <a:buFont typeface="Arial" panose="020B0604020202020204" pitchFamily="34" charset="0"/>
              <a:buChar char="•"/>
              <a:tabLst>
                <a:tab pos="1155700" algn="l"/>
              </a:tabLst>
            </a:pPr>
            <a:r>
              <a:rPr lang="en-US" sz="2400" spc="-5" dirty="0">
                <a:latin typeface="Lato" panose="020F0502020204030203" pitchFamily="34" charset="0"/>
                <a:ea typeface="Lato" panose="020F0502020204030203" pitchFamily="34" charset="0"/>
                <a:cs typeface="Lato" panose="020F0502020204030203" pitchFamily="34" charset="0"/>
              </a:rPr>
              <a:t>	</a:t>
            </a:r>
            <a:r>
              <a:rPr sz="2200" spc="-5" dirty="0">
                <a:latin typeface="Lato" panose="020F0502020204030203" pitchFamily="34" charset="0"/>
                <a:ea typeface="Lato" panose="020F0502020204030203" pitchFamily="34" charset="0"/>
                <a:cs typeface="Lato" panose="020F0502020204030203" pitchFamily="34" charset="0"/>
              </a:rPr>
              <a:t>Databases, scalable </a:t>
            </a:r>
            <a:r>
              <a:rPr sz="2200" spc="-10" dirty="0">
                <a:latin typeface="Lato" panose="020F0502020204030203" pitchFamily="34" charset="0"/>
                <a:ea typeface="Lato" panose="020F0502020204030203" pitchFamily="34" charset="0"/>
                <a:cs typeface="Lato" panose="020F0502020204030203" pitchFamily="34" charset="0"/>
              </a:rPr>
              <a:t>data </a:t>
            </a:r>
            <a:r>
              <a:rPr sz="2200" spc="-5" dirty="0">
                <a:latin typeface="Lato" panose="020F0502020204030203" pitchFamily="34" charset="0"/>
                <a:ea typeface="Lato" panose="020F0502020204030203" pitchFamily="34" charset="0"/>
                <a:cs typeface="Lato" panose="020F0502020204030203" pitchFamily="34" charset="0"/>
              </a:rPr>
              <a:t>handling, </a:t>
            </a:r>
            <a:r>
              <a:rPr sz="2200" spc="-10" dirty="0">
                <a:latin typeface="Lato" panose="020F0502020204030203" pitchFamily="34" charset="0"/>
                <a:ea typeface="Lato" panose="020F0502020204030203" pitchFamily="34" charset="0"/>
                <a:cs typeface="Lato" panose="020F0502020204030203" pitchFamily="34" charset="0"/>
              </a:rPr>
              <a:t>data</a:t>
            </a:r>
            <a:r>
              <a:rPr sz="2200" spc="5" dirty="0">
                <a:latin typeface="Lato" panose="020F0502020204030203" pitchFamily="34" charset="0"/>
                <a:ea typeface="Lato" panose="020F0502020204030203" pitchFamily="34" charset="0"/>
                <a:cs typeface="Lato" panose="020F0502020204030203" pitchFamily="34" charset="0"/>
              </a:rPr>
              <a:t> </a:t>
            </a:r>
            <a:r>
              <a:rPr sz="2200" spc="-10" dirty="0">
                <a:latin typeface="Lato" panose="020F0502020204030203" pitchFamily="34" charset="0"/>
                <a:ea typeface="Lato" panose="020F0502020204030203" pitchFamily="34" charset="0"/>
                <a:cs typeface="Lato" panose="020F0502020204030203" pitchFamily="34" charset="0"/>
              </a:rPr>
              <a:t>curation</a:t>
            </a:r>
            <a:endParaRPr sz="2200" dirty="0">
              <a:latin typeface="Lato" panose="020F0502020204030203" pitchFamily="34" charset="0"/>
              <a:ea typeface="Lato" panose="020F0502020204030203" pitchFamily="34" charset="0"/>
              <a:cs typeface="Lato" panose="020F0502020204030203" pitchFamily="34" charset="0"/>
            </a:endParaRPr>
          </a:p>
          <a:p>
            <a:pPr marL="927100" lvl="2">
              <a:lnSpc>
                <a:spcPct val="100000"/>
              </a:lnSpc>
              <a:spcBef>
                <a:spcPts val="270"/>
              </a:spcBef>
              <a:tabLst>
                <a:tab pos="1155700" algn="l"/>
              </a:tabLst>
            </a:pPr>
            <a:r>
              <a:rPr sz="2400" spc="-15" dirty="0">
                <a:latin typeface="Lato" panose="020F0502020204030203" pitchFamily="34" charset="0"/>
                <a:ea typeface="Lato" panose="020F0502020204030203" pitchFamily="34" charset="0"/>
                <a:cs typeface="Lato" panose="020F0502020204030203" pitchFamily="34" charset="0"/>
              </a:rPr>
              <a:t>Statistics</a:t>
            </a:r>
            <a:endParaRPr sz="2400" dirty="0">
              <a:latin typeface="Lato" panose="020F0502020204030203" pitchFamily="34" charset="0"/>
              <a:ea typeface="Lato" panose="020F0502020204030203" pitchFamily="34" charset="0"/>
              <a:cs typeface="Lato" panose="020F0502020204030203" pitchFamily="34" charset="0"/>
            </a:endParaRPr>
          </a:p>
          <a:p>
            <a:pPr marL="927100" lvl="2">
              <a:spcBef>
                <a:spcPts val="305"/>
              </a:spcBef>
              <a:tabLst>
                <a:tab pos="1155700" algn="l"/>
              </a:tabLst>
            </a:pPr>
            <a:r>
              <a:rPr sz="2400" b="1" spc="-20" dirty="0">
                <a:solidFill>
                  <a:schemeClr val="accent2"/>
                </a:solidFill>
                <a:latin typeface="Lato" panose="020F0502020204030203" pitchFamily="34" charset="0"/>
                <a:ea typeface="Lato" panose="020F0502020204030203" pitchFamily="34" charset="0"/>
                <a:cs typeface="Lato" panose="020F0502020204030203" pitchFamily="34" charset="0"/>
              </a:rPr>
              <a:t>Visualization</a:t>
            </a:r>
            <a:endParaRPr lang="en-US" sz="2400" b="1" spc="-20" dirty="0">
              <a:solidFill>
                <a:schemeClr val="accent2"/>
              </a:solidFill>
              <a:latin typeface="Lato" panose="020F0502020204030203" pitchFamily="34" charset="0"/>
              <a:ea typeface="Lato" panose="020F0502020204030203" pitchFamily="34" charset="0"/>
              <a:cs typeface="Lato" panose="020F0502020204030203" pitchFamily="34" charset="0"/>
            </a:endParaRPr>
          </a:p>
          <a:p>
            <a:pPr marL="927100" lvl="2">
              <a:lnSpc>
                <a:spcPct val="100000"/>
              </a:lnSpc>
              <a:spcBef>
                <a:spcPts val="229"/>
              </a:spcBef>
              <a:tabLst>
                <a:tab pos="1155700" algn="l"/>
              </a:tabLst>
            </a:pPr>
            <a:r>
              <a:rPr lang="en-US" sz="2400" spc="-5" dirty="0">
                <a:latin typeface="Lato" panose="020F0502020204030203" pitchFamily="34" charset="0"/>
                <a:ea typeface="Lato" panose="020F0502020204030203" pitchFamily="34" charset="0"/>
                <a:cs typeface="Lato" panose="020F0502020204030203" pitchFamily="34" charset="0"/>
              </a:rPr>
              <a:t>Machine learning</a:t>
            </a:r>
            <a:endParaRPr lang="en-US" sz="2400" dirty="0">
              <a:latin typeface="Lato" panose="020F0502020204030203" pitchFamily="34" charset="0"/>
              <a:ea typeface="Lato" panose="020F0502020204030203" pitchFamily="34" charset="0"/>
              <a:cs typeface="Lato" panose="020F0502020204030203" pitchFamily="34" charset="0"/>
            </a:endParaRPr>
          </a:p>
          <a:p>
            <a:pPr marL="1841500" lvl="3" indent="-457200">
              <a:lnSpc>
                <a:spcPct val="100000"/>
              </a:lnSpc>
              <a:spcBef>
                <a:spcPts val="229"/>
              </a:spcBef>
              <a:buFont typeface="Arial" panose="020B0604020202020204" pitchFamily="34" charset="0"/>
              <a:buChar char="•"/>
              <a:tabLst>
                <a:tab pos="1612900" algn="l"/>
              </a:tabLst>
            </a:pPr>
            <a:r>
              <a:rPr lang="en-US" sz="2200" dirty="0">
                <a:latin typeface="Lato" panose="020F0502020204030203" pitchFamily="34" charset="0"/>
                <a:ea typeface="Lato" panose="020F0502020204030203" pitchFamily="34" charset="0"/>
                <a:cs typeface="Lato" panose="020F0502020204030203" pitchFamily="34" charset="0"/>
              </a:rPr>
              <a:t>Supervised &amp;</a:t>
            </a:r>
            <a:r>
              <a:rPr lang="en-US" sz="2200" spc="-15" dirty="0">
                <a:latin typeface="Lato" panose="020F0502020204030203" pitchFamily="34" charset="0"/>
                <a:ea typeface="Lato" panose="020F0502020204030203" pitchFamily="34" charset="0"/>
                <a:cs typeface="Lato" panose="020F0502020204030203" pitchFamily="34" charset="0"/>
              </a:rPr>
              <a:t> </a:t>
            </a:r>
            <a:r>
              <a:rPr lang="en-US" sz="2200" spc="-5" dirty="0">
                <a:latin typeface="Lato" panose="020F0502020204030203" pitchFamily="34" charset="0"/>
                <a:ea typeface="Lato" panose="020F0502020204030203" pitchFamily="34" charset="0"/>
                <a:cs typeface="Lato" panose="020F0502020204030203" pitchFamily="34" charset="0"/>
              </a:rPr>
              <a:t>unsupervised</a:t>
            </a:r>
          </a:p>
          <a:p>
            <a:pPr marL="1841500" lvl="3" indent="-457200">
              <a:lnSpc>
                <a:spcPct val="100000"/>
              </a:lnSpc>
              <a:spcBef>
                <a:spcPts val="229"/>
              </a:spcBef>
              <a:buFont typeface="Arial" panose="020B0604020202020204" pitchFamily="34" charset="0"/>
              <a:buChar char="•"/>
              <a:tabLst>
                <a:tab pos="1612900" algn="l"/>
              </a:tabLst>
            </a:pPr>
            <a:r>
              <a:rPr lang="en-US" sz="2200" spc="-5" dirty="0">
                <a:latin typeface="Lato" panose="020F0502020204030203" pitchFamily="34" charset="0"/>
                <a:ea typeface="Lato" panose="020F0502020204030203" pitchFamily="34" charset="0"/>
                <a:cs typeface="Lato" panose="020F0502020204030203" pitchFamily="34" charset="0"/>
              </a:rPr>
              <a:t>Utility cost tradeoff</a:t>
            </a:r>
            <a:endParaRPr lang="en-US" sz="2400" spc="-10" dirty="0">
              <a:latin typeface="Lato" panose="020F0502020204030203" pitchFamily="34" charset="0"/>
              <a:ea typeface="Lato" panose="020F0502020204030203" pitchFamily="34" charset="0"/>
              <a:cs typeface="Lato" panose="020F0502020204030203" pitchFamily="34" charset="0"/>
            </a:endParaRPr>
          </a:p>
          <a:p>
            <a:pPr marL="927100" lvl="2">
              <a:spcBef>
                <a:spcPts val="285"/>
              </a:spcBef>
              <a:tabLst>
                <a:tab pos="1155700" algn="l"/>
              </a:tabLst>
            </a:pPr>
            <a:r>
              <a:rPr lang="en-US" sz="2400" spc="-10" dirty="0">
                <a:latin typeface="Lato" panose="020F0502020204030203" pitchFamily="34" charset="0"/>
                <a:ea typeface="Lato" panose="020F0502020204030203" pitchFamily="34" charset="0"/>
                <a:cs typeface="Lato" panose="020F0502020204030203" pitchFamily="34" charset="0"/>
              </a:rPr>
              <a:t>Software</a:t>
            </a:r>
            <a:r>
              <a:rPr lang="en-US" sz="2400" spc="-30" dirty="0">
                <a:latin typeface="Lato" panose="020F0502020204030203" pitchFamily="34" charset="0"/>
                <a:ea typeface="Lato" panose="020F0502020204030203" pitchFamily="34" charset="0"/>
                <a:cs typeface="Lato" panose="020F0502020204030203" pitchFamily="34" charset="0"/>
              </a:rPr>
              <a:t> </a:t>
            </a:r>
            <a:r>
              <a:rPr lang="en-US" sz="2400" spc="-5" dirty="0">
                <a:latin typeface="Lato" panose="020F0502020204030203" pitchFamily="34" charset="0"/>
                <a:ea typeface="Lato" panose="020F0502020204030203" pitchFamily="34" charset="0"/>
                <a:cs typeface="Lato" panose="020F0502020204030203" pitchFamily="34" charset="0"/>
              </a:rPr>
              <a:t>engineering</a:t>
            </a:r>
            <a:endParaRPr lang="en-US" sz="2400" dirty="0">
              <a:latin typeface="Lato" panose="020F0502020204030203" pitchFamily="34" charset="0"/>
              <a:ea typeface="Lato" panose="020F0502020204030203" pitchFamily="34" charset="0"/>
              <a:cs typeface="Lato" panose="020F0502020204030203" pitchFamily="34" charset="0"/>
            </a:endParaRPr>
          </a:p>
          <a:p>
            <a:pPr marL="927100" lvl="2">
              <a:lnSpc>
                <a:spcPct val="100000"/>
              </a:lnSpc>
              <a:spcBef>
                <a:spcPts val="285"/>
              </a:spcBef>
              <a:tabLst>
                <a:tab pos="1155700" algn="l"/>
              </a:tabLst>
            </a:pPr>
            <a:endParaRPr sz="2400" dirty="0">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16879659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A7EDE4-0A6E-CB49-87BE-461BF74112F9}"/>
              </a:ext>
            </a:extLst>
          </p:cNvPr>
          <p:cNvSpPr>
            <a:spLocks noGrp="1"/>
          </p:cNvSpPr>
          <p:nvPr>
            <p:ph type="title"/>
          </p:nvPr>
        </p:nvSpPr>
        <p:spPr/>
        <p:txBody>
          <a:bodyPr/>
          <a:lstStyle/>
          <a:p>
            <a:r>
              <a:rPr lang="en-US" dirty="0">
                <a:latin typeface="Lato" panose="020F0502020204030203" pitchFamily="34" charset="0"/>
                <a:ea typeface="Lato" panose="020F0502020204030203" pitchFamily="34" charset="0"/>
                <a:cs typeface="Lato" panose="020F0502020204030203" pitchFamily="34" charset="0"/>
              </a:rPr>
              <a:t>Visualization</a:t>
            </a:r>
          </a:p>
        </p:txBody>
      </p:sp>
      <p:sp>
        <p:nvSpPr>
          <p:cNvPr id="3" name="Content Placeholder 2">
            <a:extLst>
              <a:ext uri="{FF2B5EF4-FFF2-40B4-BE49-F238E27FC236}">
                <a16:creationId xmlns:a16="http://schemas.microsoft.com/office/drawing/2014/main" id="{81F86E30-EC87-5A4D-A6AD-CA341A3F337D}"/>
              </a:ext>
            </a:extLst>
          </p:cNvPr>
          <p:cNvSpPr>
            <a:spLocks noGrp="1"/>
          </p:cNvSpPr>
          <p:nvPr>
            <p:ph idx="1"/>
          </p:nvPr>
        </p:nvSpPr>
        <p:spPr/>
        <p:txBody>
          <a:bodyPr/>
          <a:lstStyle/>
          <a:p>
            <a:pPr marL="0" indent="0" algn="ctr">
              <a:buNone/>
            </a:pPr>
            <a:r>
              <a:rPr lang="en-US" dirty="0"/>
              <a:t>How can visually display data in a useful way?</a:t>
            </a:r>
          </a:p>
        </p:txBody>
      </p:sp>
      <p:pic>
        <p:nvPicPr>
          <p:cNvPr id="4" name="Picture 3">
            <a:extLst>
              <a:ext uri="{FF2B5EF4-FFF2-40B4-BE49-F238E27FC236}">
                <a16:creationId xmlns:a16="http://schemas.microsoft.com/office/drawing/2014/main" id="{24465480-6B72-544C-A82F-0E9F61E5AF2A}"/>
              </a:ext>
            </a:extLst>
          </p:cNvPr>
          <p:cNvPicPr>
            <a:picLocks noChangeAspect="1"/>
          </p:cNvPicPr>
          <p:nvPr/>
        </p:nvPicPr>
        <p:blipFill>
          <a:blip r:embed="rId2"/>
          <a:stretch>
            <a:fillRect/>
          </a:stretch>
        </p:blipFill>
        <p:spPr>
          <a:xfrm>
            <a:off x="1403125" y="2724365"/>
            <a:ext cx="2297505" cy="1409269"/>
          </a:xfrm>
          <a:prstGeom prst="rect">
            <a:avLst/>
          </a:prstGeom>
        </p:spPr>
      </p:pic>
      <p:pic>
        <p:nvPicPr>
          <p:cNvPr id="5" name="Picture 4">
            <a:extLst>
              <a:ext uri="{FF2B5EF4-FFF2-40B4-BE49-F238E27FC236}">
                <a16:creationId xmlns:a16="http://schemas.microsoft.com/office/drawing/2014/main" id="{13C55791-6C9E-1948-80AC-DBBC887274B4}"/>
              </a:ext>
            </a:extLst>
          </p:cNvPr>
          <p:cNvPicPr>
            <a:picLocks noChangeAspect="1"/>
          </p:cNvPicPr>
          <p:nvPr/>
        </p:nvPicPr>
        <p:blipFill>
          <a:blip r:embed="rId3"/>
          <a:stretch>
            <a:fillRect/>
          </a:stretch>
        </p:blipFill>
        <p:spPr>
          <a:xfrm>
            <a:off x="4849884" y="2724365"/>
            <a:ext cx="2524483" cy="1577162"/>
          </a:xfrm>
          <a:prstGeom prst="rect">
            <a:avLst/>
          </a:prstGeom>
        </p:spPr>
      </p:pic>
      <p:sp>
        <p:nvSpPr>
          <p:cNvPr id="6" name="TextBox 5">
            <a:extLst>
              <a:ext uri="{FF2B5EF4-FFF2-40B4-BE49-F238E27FC236}">
                <a16:creationId xmlns:a16="http://schemas.microsoft.com/office/drawing/2014/main" id="{25DBCB71-2A8F-44A2-C120-E7E28543FD68}"/>
              </a:ext>
            </a:extLst>
          </p:cNvPr>
          <p:cNvSpPr txBox="1"/>
          <p:nvPr/>
        </p:nvSpPr>
        <p:spPr>
          <a:xfrm>
            <a:off x="3716315" y="2313651"/>
            <a:ext cx="1564852" cy="369332"/>
          </a:xfrm>
          <a:prstGeom prst="rect">
            <a:avLst/>
          </a:prstGeom>
          <a:noFill/>
        </p:spPr>
        <p:txBody>
          <a:bodyPr wrap="none" rtlCol="0">
            <a:spAutoFit/>
          </a:bodyPr>
          <a:lstStyle/>
          <a:p>
            <a:r>
              <a:rPr lang="en-US" b="1" dirty="0">
                <a:latin typeface="Lato" panose="020F0502020204030203" pitchFamily="34" charset="0"/>
                <a:ea typeface="Lato" panose="020F0502020204030203" pitchFamily="34" charset="0"/>
                <a:cs typeface="Lato" panose="020F0502020204030203" pitchFamily="34" charset="0"/>
              </a:rPr>
              <a:t>Effectiveness</a:t>
            </a:r>
          </a:p>
        </p:txBody>
      </p:sp>
      <p:sp>
        <p:nvSpPr>
          <p:cNvPr id="7" name="Right Arrow 6">
            <a:extLst>
              <a:ext uri="{FF2B5EF4-FFF2-40B4-BE49-F238E27FC236}">
                <a16:creationId xmlns:a16="http://schemas.microsoft.com/office/drawing/2014/main" id="{3A69E170-9468-2AE3-0C8A-140BDE73B9B6}"/>
              </a:ext>
            </a:extLst>
          </p:cNvPr>
          <p:cNvSpPr/>
          <p:nvPr/>
        </p:nvSpPr>
        <p:spPr>
          <a:xfrm>
            <a:off x="3931920" y="3243431"/>
            <a:ext cx="755598" cy="269515"/>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pic>
        <p:nvPicPr>
          <p:cNvPr id="8" name="Picture 7">
            <a:extLst>
              <a:ext uri="{FF2B5EF4-FFF2-40B4-BE49-F238E27FC236}">
                <a16:creationId xmlns:a16="http://schemas.microsoft.com/office/drawing/2014/main" id="{BC79215F-F254-B694-16E4-FCB44543CC42}"/>
              </a:ext>
            </a:extLst>
          </p:cNvPr>
          <p:cNvPicPr>
            <a:picLocks noChangeAspect="1"/>
          </p:cNvPicPr>
          <p:nvPr/>
        </p:nvPicPr>
        <p:blipFill>
          <a:blip r:embed="rId4"/>
          <a:stretch>
            <a:fillRect/>
          </a:stretch>
        </p:blipFill>
        <p:spPr>
          <a:xfrm>
            <a:off x="1403125" y="4814046"/>
            <a:ext cx="2150473" cy="1602711"/>
          </a:xfrm>
          <a:prstGeom prst="rect">
            <a:avLst/>
          </a:prstGeom>
        </p:spPr>
      </p:pic>
      <p:pic>
        <p:nvPicPr>
          <p:cNvPr id="9" name="Picture 8">
            <a:extLst>
              <a:ext uri="{FF2B5EF4-FFF2-40B4-BE49-F238E27FC236}">
                <a16:creationId xmlns:a16="http://schemas.microsoft.com/office/drawing/2014/main" id="{F79DD0E8-B8BB-37E8-DC8E-CB7AC96C0049}"/>
              </a:ext>
            </a:extLst>
          </p:cNvPr>
          <p:cNvPicPr>
            <a:picLocks noChangeAspect="1"/>
          </p:cNvPicPr>
          <p:nvPr/>
        </p:nvPicPr>
        <p:blipFill>
          <a:blip r:embed="rId5"/>
          <a:stretch>
            <a:fillRect/>
          </a:stretch>
        </p:blipFill>
        <p:spPr>
          <a:xfrm>
            <a:off x="5142155" y="4633843"/>
            <a:ext cx="2096384" cy="1949519"/>
          </a:xfrm>
          <a:prstGeom prst="rect">
            <a:avLst/>
          </a:prstGeom>
        </p:spPr>
      </p:pic>
      <p:sp>
        <p:nvSpPr>
          <p:cNvPr id="10" name="Right Arrow 9">
            <a:extLst>
              <a:ext uri="{FF2B5EF4-FFF2-40B4-BE49-F238E27FC236}">
                <a16:creationId xmlns:a16="http://schemas.microsoft.com/office/drawing/2014/main" id="{939D515E-F6D8-07E5-CD82-DC372C7ADE3B}"/>
              </a:ext>
            </a:extLst>
          </p:cNvPr>
          <p:cNvSpPr/>
          <p:nvPr/>
        </p:nvSpPr>
        <p:spPr>
          <a:xfrm>
            <a:off x="3931920" y="5345886"/>
            <a:ext cx="755598" cy="269515"/>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11" name="TextBox 10">
            <a:extLst>
              <a:ext uri="{FF2B5EF4-FFF2-40B4-BE49-F238E27FC236}">
                <a16:creationId xmlns:a16="http://schemas.microsoft.com/office/drawing/2014/main" id="{F04E9119-1477-F7BC-743E-BC9C7886AF58}"/>
              </a:ext>
            </a:extLst>
          </p:cNvPr>
          <p:cNvSpPr txBox="1"/>
          <p:nvPr/>
        </p:nvSpPr>
        <p:spPr>
          <a:xfrm>
            <a:off x="3693894" y="4264511"/>
            <a:ext cx="1741182" cy="369332"/>
          </a:xfrm>
          <a:prstGeom prst="rect">
            <a:avLst/>
          </a:prstGeom>
          <a:noFill/>
        </p:spPr>
        <p:txBody>
          <a:bodyPr wrap="none" rtlCol="0">
            <a:spAutoFit/>
          </a:bodyPr>
          <a:lstStyle/>
          <a:p>
            <a:r>
              <a:rPr lang="en-US" b="1" dirty="0">
                <a:latin typeface="Lato" panose="020F0502020204030203" pitchFamily="34" charset="0"/>
                <a:ea typeface="Lato" panose="020F0502020204030203" pitchFamily="34" charset="0"/>
                <a:cs typeface="Lato" panose="020F0502020204030203" pitchFamily="34" charset="0"/>
              </a:rPr>
              <a:t>Expressiveness</a:t>
            </a:r>
          </a:p>
        </p:txBody>
      </p:sp>
    </p:spTree>
    <p:extLst>
      <p:ext uri="{BB962C8B-B14F-4D97-AF65-F5344CB8AC3E}">
        <p14:creationId xmlns:p14="http://schemas.microsoft.com/office/powerpoint/2010/main" val="408322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522035" y="283172"/>
            <a:ext cx="8118979" cy="947247"/>
          </a:xfrm>
          <a:prstGeom prst="rect">
            <a:avLst/>
          </a:prstGeom>
        </p:spPr>
        <p:txBody>
          <a:bodyPr vert="horz" wrap="square" lIns="0" tIns="12700" rIns="0" bIns="0" rtlCol="0">
            <a:spAutoFit/>
          </a:bodyPr>
          <a:lstStyle/>
          <a:p>
            <a:pPr marL="12700" marR="5080">
              <a:lnSpc>
                <a:spcPts val="3470"/>
              </a:lnSpc>
              <a:spcBef>
                <a:spcPts val="520"/>
              </a:spcBef>
              <a:tabLst>
                <a:tab pos="354965" algn="l"/>
                <a:tab pos="355600" algn="l"/>
              </a:tabLst>
            </a:pPr>
            <a:r>
              <a:rPr lang="en-US" spc="-10" dirty="0">
                <a:cs typeface="Calibri"/>
              </a:rPr>
              <a:t>New paradigm </a:t>
            </a:r>
            <a:r>
              <a:rPr lang="en-US" dirty="0">
                <a:cs typeface="Calibri"/>
              </a:rPr>
              <a:t>of </a:t>
            </a:r>
            <a:r>
              <a:rPr lang="en-US" spc="-15" dirty="0">
                <a:cs typeface="Calibri"/>
              </a:rPr>
              <a:t>data-intensive  </a:t>
            </a:r>
            <a:r>
              <a:rPr lang="en-US" spc="-10" dirty="0">
                <a:cs typeface="Calibri"/>
              </a:rPr>
              <a:t>discovery </a:t>
            </a:r>
            <a:r>
              <a:rPr lang="en-US" dirty="0">
                <a:cs typeface="Calibri"/>
              </a:rPr>
              <a:t>and</a:t>
            </a:r>
            <a:r>
              <a:rPr lang="en-US" spc="5" dirty="0">
                <a:cs typeface="Calibri"/>
              </a:rPr>
              <a:t> </a:t>
            </a:r>
            <a:r>
              <a:rPr lang="en-US" spc="-10" dirty="0">
                <a:cs typeface="Calibri"/>
              </a:rPr>
              <a:t>innovation</a:t>
            </a:r>
            <a:endParaRPr lang="en-US" dirty="0">
              <a:cs typeface="Calibri"/>
            </a:endParaRPr>
          </a:p>
        </p:txBody>
      </p:sp>
      <p:sp>
        <p:nvSpPr>
          <p:cNvPr id="4" name="object 4"/>
          <p:cNvSpPr txBox="1"/>
          <p:nvPr/>
        </p:nvSpPr>
        <p:spPr>
          <a:xfrm>
            <a:off x="236278" y="1557020"/>
            <a:ext cx="8404735" cy="4462760"/>
          </a:xfrm>
          <a:prstGeom prst="rect">
            <a:avLst/>
          </a:prstGeom>
        </p:spPr>
        <p:txBody>
          <a:bodyPr vert="horz" wrap="square" lIns="0" tIns="66040" rIns="0" bIns="0" rtlCol="0">
            <a:spAutoFit/>
          </a:bodyPr>
          <a:lstStyle/>
          <a:p>
            <a:pPr marL="469900" lvl="1">
              <a:lnSpc>
                <a:spcPct val="100000"/>
              </a:lnSpc>
              <a:spcBef>
                <a:spcPts val="305"/>
              </a:spcBef>
              <a:tabLst>
                <a:tab pos="755650" algn="l"/>
              </a:tabLst>
            </a:pPr>
            <a:r>
              <a:rPr sz="2600" b="1" spc="-5" dirty="0">
                <a:latin typeface="Lato Heavy" panose="020F0502020204030203" pitchFamily="34" charset="0"/>
                <a:ea typeface="Lato Heavy" panose="020F0502020204030203" pitchFamily="34" charset="0"/>
                <a:cs typeface="Lato Heavy" panose="020F0502020204030203" pitchFamily="34" charset="0"/>
              </a:rPr>
              <a:t>Deep domain</a:t>
            </a:r>
            <a:r>
              <a:rPr sz="2600" b="1" spc="15" dirty="0">
                <a:latin typeface="Lato Heavy" panose="020F0502020204030203" pitchFamily="34" charset="0"/>
                <a:ea typeface="Lato Heavy" panose="020F0502020204030203" pitchFamily="34" charset="0"/>
                <a:cs typeface="Lato Heavy" panose="020F0502020204030203" pitchFamily="34" charset="0"/>
              </a:rPr>
              <a:t> </a:t>
            </a:r>
            <a:r>
              <a:rPr sz="2600" b="1" spc="-10" dirty="0">
                <a:latin typeface="Lato Heavy" panose="020F0502020204030203" pitchFamily="34" charset="0"/>
                <a:ea typeface="Lato Heavy" panose="020F0502020204030203" pitchFamily="34" charset="0"/>
                <a:cs typeface="Lato Heavy" panose="020F0502020204030203" pitchFamily="34" charset="0"/>
              </a:rPr>
              <a:t>knowledge</a:t>
            </a:r>
            <a:endParaRPr sz="2600" b="1" dirty="0">
              <a:latin typeface="Lato Heavy" panose="020F0502020204030203" pitchFamily="34" charset="0"/>
              <a:ea typeface="Lato Heavy" panose="020F0502020204030203" pitchFamily="34" charset="0"/>
              <a:cs typeface="Lato Heavy" panose="020F0502020204030203" pitchFamily="34" charset="0"/>
            </a:endParaRPr>
          </a:p>
          <a:p>
            <a:pPr marL="469900" lvl="1">
              <a:lnSpc>
                <a:spcPct val="100000"/>
              </a:lnSpc>
              <a:spcBef>
                <a:spcPts val="340"/>
              </a:spcBef>
              <a:tabLst>
                <a:tab pos="755650" algn="l"/>
              </a:tabLst>
            </a:pPr>
            <a:r>
              <a:rPr sz="2600" b="1" spc="-20" dirty="0">
                <a:latin typeface="Lato Heavy" panose="020F0502020204030203" pitchFamily="34" charset="0"/>
                <a:ea typeface="Lato Heavy" panose="020F0502020204030203" pitchFamily="34" charset="0"/>
                <a:cs typeface="Lato Heavy" panose="020F0502020204030203" pitchFamily="34" charset="0"/>
              </a:rPr>
              <a:t>Data</a:t>
            </a:r>
            <a:r>
              <a:rPr sz="2600" b="1" spc="-5" dirty="0">
                <a:latin typeface="Lato Heavy" panose="020F0502020204030203" pitchFamily="34" charset="0"/>
                <a:ea typeface="Lato Heavy" panose="020F0502020204030203" pitchFamily="34" charset="0"/>
                <a:cs typeface="Lato Heavy" panose="020F0502020204030203" pitchFamily="34" charset="0"/>
              </a:rPr>
              <a:t> Science</a:t>
            </a:r>
            <a:endParaRPr sz="2600" b="1" dirty="0">
              <a:latin typeface="Lato Heavy" panose="020F0502020204030203" pitchFamily="34" charset="0"/>
              <a:ea typeface="Lato Heavy" panose="020F0502020204030203" pitchFamily="34" charset="0"/>
              <a:cs typeface="Lato Heavy" panose="020F0502020204030203" pitchFamily="34" charset="0"/>
            </a:endParaRPr>
          </a:p>
          <a:p>
            <a:pPr marL="927100" lvl="2">
              <a:spcBef>
                <a:spcPts val="229"/>
              </a:spcBef>
              <a:tabLst>
                <a:tab pos="1155700" algn="l"/>
              </a:tabLst>
            </a:pPr>
            <a:r>
              <a:rPr sz="2400" spc="-5" dirty="0">
                <a:latin typeface="Lato" panose="020F0502020204030203" pitchFamily="34" charset="0"/>
                <a:ea typeface="Lato" panose="020F0502020204030203" pitchFamily="34" charset="0"/>
                <a:cs typeface="Lato" panose="020F0502020204030203" pitchFamily="34" charset="0"/>
              </a:rPr>
              <a:t>Data management</a:t>
            </a:r>
            <a:r>
              <a:rPr lang="en-US" sz="2400" spc="-5" dirty="0">
                <a:latin typeface="Lato" panose="020F0502020204030203" pitchFamily="34" charset="0"/>
                <a:ea typeface="Lato" panose="020F0502020204030203" pitchFamily="34" charset="0"/>
                <a:cs typeface="Lato" panose="020F0502020204030203" pitchFamily="34" charset="0"/>
              </a:rPr>
              <a:t> </a:t>
            </a:r>
          </a:p>
          <a:p>
            <a:pPr marL="1727200" lvl="3" indent="-342900">
              <a:spcBef>
                <a:spcPts val="305"/>
              </a:spcBef>
              <a:buFont typeface="Arial" panose="020B0604020202020204" pitchFamily="34" charset="0"/>
              <a:buChar char="•"/>
              <a:tabLst>
                <a:tab pos="1155700" algn="l"/>
              </a:tabLst>
            </a:pPr>
            <a:r>
              <a:rPr lang="en-US" sz="2400" spc="-5" dirty="0">
                <a:latin typeface="Lato" panose="020F0502020204030203" pitchFamily="34" charset="0"/>
                <a:ea typeface="Lato" panose="020F0502020204030203" pitchFamily="34" charset="0"/>
                <a:cs typeface="Lato" panose="020F0502020204030203" pitchFamily="34" charset="0"/>
              </a:rPr>
              <a:t>	</a:t>
            </a:r>
            <a:r>
              <a:rPr sz="2200" spc="-5" dirty="0">
                <a:latin typeface="Lato" panose="020F0502020204030203" pitchFamily="34" charset="0"/>
                <a:ea typeface="Lato" panose="020F0502020204030203" pitchFamily="34" charset="0"/>
                <a:cs typeface="Lato" panose="020F0502020204030203" pitchFamily="34" charset="0"/>
              </a:rPr>
              <a:t>Databases, scalable </a:t>
            </a:r>
            <a:r>
              <a:rPr sz="2200" spc="-10" dirty="0">
                <a:latin typeface="Lato" panose="020F0502020204030203" pitchFamily="34" charset="0"/>
                <a:ea typeface="Lato" panose="020F0502020204030203" pitchFamily="34" charset="0"/>
                <a:cs typeface="Lato" panose="020F0502020204030203" pitchFamily="34" charset="0"/>
              </a:rPr>
              <a:t>data </a:t>
            </a:r>
            <a:r>
              <a:rPr sz="2200" spc="-5" dirty="0">
                <a:latin typeface="Lato" panose="020F0502020204030203" pitchFamily="34" charset="0"/>
                <a:ea typeface="Lato" panose="020F0502020204030203" pitchFamily="34" charset="0"/>
                <a:cs typeface="Lato" panose="020F0502020204030203" pitchFamily="34" charset="0"/>
              </a:rPr>
              <a:t>handling, </a:t>
            </a:r>
            <a:r>
              <a:rPr sz="2200" spc="-10" dirty="0">
                <a:latin typeface="Lato" panose="020F0502020204030203" pitchFamily="34" charset="0"/>
                <a:ea typeface="Lato" panose="020F0502020204030203" pitchFamily="34" charset="0"/>
                <a:cs typeface="Lato" panose="020F0502020204030203" pitchFamily="34" charset="0"/>
              </a:rPr>
              <a:t>data</a:t>
            </a:r>
            <a:r>
              <a:rPr sz="2200" spc="5" dirty="0">
                <a:latin typeface="Lato" panose="020F0502020204030203" pitchFamily="34" charset="0"/>
                <a:ea typeface="Lato" panose="020F0502020204030203" pitchFamily="34" charset="0"/>
                <a:cs typeface="Lato" panose="020F0502020204030203" pitchFamily="34" charset="0"/>
              </a:rPr>
              <a:t> </a:t>
            </a:r>
            <a:r>
              <a:rPr sz="2200" spc="-10" dirty="0">
                <a:latin typeface="Lato" panose="020F0502020204030203" pitchFamily="34" charset="0"/>
                <a:ea typeface="Lato" panose="020F0502020204030203" pitchFamily="34" charset="0"/>
                <a:cs typeface="Lato" panose="020F0502020204030203" pitchFamily="34" charset="0"/>
              </a:rPr>
              <a:t>curation</a:t>
            </a:r>
            <a:endParaRPr sz="2200" dirty="0">
              <a:latin typeface="Lato" panose="020F0502020204030203" pitchFamily="34" charset="0"/>
              <a:ea typeface="Lato" panose="020F0502020204030203" pitchFamily="34" charset="0"/>
              <a:cs typeface="Lato" panose="020F0502020204030203" pitchFamily="34" charset="0"/>
            </a:endParaRPr>
          </a:p>
          <a:p>
            <a:pPr marL="927100" lvl="2">
              <a:lnSpc>
                <a:spcPct val="100000"/>
              </a:lnSpc>
              <a:spcBef>
                <a:spcPts val="270"/>
              </a:spcBef>
              <a:tabLst>
                <a:tab pos="1155700" algn="l"/>
              </a:tabLst>
            </a:pPr>
            <a:r>
              <a:rPr sz="2400" spc="-15" dirty="0">
                <a:latin typeface="Lato" panose="020F0502020204030203" pitchFamily="34" charset="0"/>
                <a:ea typeface="Lato" panose="020F0502020204030203" pitchFamily="34" charset="0"/>
                <a:cs typeface="Lato" panose="020F0502020204030203" pitchFamily="34" charset="0"/>
              </a:rPr>
              <a:t>Statistics</a:t>
            </a:r>
            <a:endParaRPr sz="2400" dirty="0">
              <a:latin typeface="Lato" panose="020F0502020204030203" pitchFamily="34" charset="0"/>
              <a:ea typeface="Lato" panose="020F0502020204030203" pitchFamily="34" charset="0"/>
              <a:cs typeface="Lato" panose="020F0502020204030203" pitchFamily="34" charset="0"/>
            </a:endParaRPr>
          </a:p>
          <a:p>
            <a:pPr marL="927100" lvl="2">
              <a:spcBef>
                <a:spcPts val="305"/>
              </a:spcBef>
              <a:tabLst>
                <a:tab pos="1155700" algn="l"/>
              </a:tabLst>
            </a:pPr>
            <a:r>
              <a:rPr sz="2400" spc="-15" dirty="0">
                <a:latin typeface="Lato" panose="020F0502020204030203" pitchFamily="34" charset="0"/>
                <a:ea typeface="Lato" panose="020F0502020204030203" pitchFamily="34" charset="0"/>
                <a:cs typeface="Lato" panose="020F0502020204030203" pitchFamily="34" charset="0"/>
              </a:rPr>
              <a:t>Visualization</a:t>
            </a:r>
            <a:endParaRPr lang="en-US" sz="2400" spc="-15" dirty="0">
              <a:latin typeface="Lato" panose="020F0502020204030203" pitchFamily="34" charset="0"/>
              <a:ea typeface="Lato" panose="020F0502020204030203" pitchFamily="34" charset="0"/>
              <a:cs typeface="Lato" panose="020F0502020204030203" pitchFamily="34" charset="0"/>
            </a:endParaRPr>
          </a:p>
          <a:p>
            <a:pPr marL="927100" lvl="2">
              <a:lnSpc>
                <a:spcPct val="100000"/>
              </a:lnSpc>
              <a:spcBef>
                <a:spcPts val="229"/>
              </a:spcBef>
              <a:tabLst>
                <a:tab pos="1155700" algn="l"/>
              </a:tabLst>
            </a:pPr>
            <a:r>
              <a:rPr lang="en-US" sz="2400" b="1" spc="-20" dirty="0">
                <a:solidFill>
                  <a:schemeClr val="accent2"/>
                </a:solidFill>
                <a:latin typeface="Lato" panose="020F0502020204030203" pitchFamily="34" charset="0"/>
                <a:ea typeface="Lato" panose="020F0502020204030203" pitchFamily="34" charset="0"/>
                <a:cs typeface="Lato" panose="020F0502020204030203" pitchFamily="34" charset="0"/>
              </a:rPr>
              <a:t>Machine learning</a:t>
            </a:r>
          </a:p>
          <a:p>
            <a:pPr marL="1727200" lvl="3" indent="-342900">
              <a:lnSpc>
                <a:spcPct val="100000"/>
              </a:lnSpc>
              <a:spcBef>
                <a:spcPts val="229"/>
              </a:spcBef>
              <a:buFont typeface="Arial" panose="020B0604020202020204" pitchFamily="34" charset="0"/>
              <a:buChar char="•"/>
              <a:tabLst>
                <a:tab pos="1612900" algn="l"/>
              </a:tabLst>
            </a:pPr>
            <a:r>
              <a:rPr lang="en-US" sz="2200" dirty="0">
                <a:latin typeface="Lato" panose="020F0502020204030203" pitchFamily="34" charset="0"/>
                <a:ea typeface="Lato" panose="020F0502020204030203" pitchFamily="34" charset="0"/>
                <a:cs typeface="Lato" panose="020F0502020204030203" pitchFamily="34" charset="0"/>
              </a:rPr>
              <a:t>  Supervised &amp;</a:t>
            </a:r>
            <a:r>
              <a:rPr lang="en-US" sz="2200" spc="-15" dirty="0">
                <a:latin typeface="Lato" panose="020F0502020204030203" pitchFamily="34" charset="0"/>
                <a:ea typeface="Lato" panose="020F0502020204030203" pitchFamily="34" charset="0"/>
                <a:cs typeface="Lato" panose="020F0502020204030203" pitchFamily="34" charset="0"/>
              </a:rPr>
              <a:t> </a:t>
            </a:r>
            <a:r>
              <a:rPr lang="en-US" sz="2200" spc="-5" dirty="0">
                <a:latin typeface="Lato" panose="020F0502020204030203" pitchFamily="34" charset="0"/>
                <a:ea typeface="Lato" panose="020F0502020204030203" pitchFamily="34" charset="0"/>
                <a:cs typeface="Lato" panose="020F0502020204030203" pitchFamily="34" charset="0"/>
              </a:rPr>
              <a:t>unsupervised</a:t>
            </a:r>
          </a:p>
          <a:p>
            <a:pPr marL="1841500" lvl="3" indent="-457200">
              <a:lnSpc>
                <a:spcPct val="100000"/>
              </a:lnSpc>
              <a:spcBef>
                <a:spcPts val="229"/>
              </a:spcBef>
              <a:buFont typeface="Arial" panose="020B0604020202020204" pitchFamily="34" charset="0"/>
              <a:buChar char="•"/>
              <a:tabLst>
                <a:tab pos="1612900" algn="l"/>
              </a:tabLst>
            </a:pPr>
            <a:r>
              <a:rPr lang="en-US" sz="2200" spc="-5" dirty="0">
                <a:latin typeface="Lato" panose="020F0502020204030203" pitchFamily="34" charset="0"/>
                <a:ea typeface="Lato" panose="020F0502020204030203" pitchFamily="34" charset="0"/>
                <a:cs typeface="Lato" panose="020F0502020204030203" pitchFamily="34" charset="0"/>
              </a:rPr>
              <a:t>Utility cost tradeoff</a:t>
            </a:r>
            <a:endParaRPr lang="en-US" sz="2400" spc="-10" dirty="0">
              <a:latin typeface="Lato" panose="020F0502020204030203" pitchFamily="34" charset="0"/>
              <a:ea typeface="Lato" panose="020F0502020204030203" pitchFamily="34" charset="0"/>
              <a:cs typeface="Lato" panose="020F0502020204030203" pitchFamily="34" charset="0"/>
            </a:endParaRPr>
          </a:p>
          <a:p>
            <a:pPr marL="927100" lvl="2">
              <a:spcBef>
                <a:spcPts val="285"/>
              </a:spcBef>
              <a:tabLst>
                <a:tab pos="1155700" algn="l"/>
              </a:tabLst>
            </a:pPr>
            <a:r>
              <a:rPr lang="en-US" sz="2400" spc="-10" dirty="0">
                <a:latin typeface="Lato" panose="020F0502020204030203" pitchFamily="34" charset="0"/>
                <a:ea typeface="Lato" panose="020F0502020204030203" pitchFamily="34" charset="0"/>
                <a:cs typeface="Lato" panose="020F0502020204030203" pitchFamily="34" charset="0"/>
              </a:rPr>
              <a:t>Software</a:t>
            </a:r>
            <a:r>
              <a:rPr lang="en-US" sz="2400" spc="-30" dirty="0">
                <a:latin typeface="Lato" panose="020F0502020204030203" pitchFamily="34" charset="0"/>
                <a:ea typeface="Lato" panose="020F0502020204030203" pitchFamily="34" charset="0"/>
                <a:cs typeface="Lato" panose="020F0502020204030203" pitchFamily="34" charset="0"/>
              </a:rPr>
              <a:t> </a:t>
            </a:r>
            <a:r>
              <a:rPr lang="en-US" sz="2400" spc="-5" dirty="0">
                <a:latin typeface="Lato" panose="020F0502020204030203" pitchFamily="34" charset="0"/>
                <a:ea typeface="Lato" panose="020F0502020204030203" pitchFamily="34" charset="0"/>
                <a:cs typeface="Lato" panose="020F0502020204030203" pitchFamily="34" charset="0"/>
              </a:rPr>
              <a:t>engineering</a:t>
            </a:r>
            <a:endParaRPr lang="en-US" sz="2400" dirty="0">
              <a:latin typeface="Lato" panose="020F0502020204030203" pitchFamily="34" charset="0"/>
              <a:ea typeface="Lato" panose="020F0502020204030203" pitchFamily="34" charset="0"/>
              <a:cs typeface="Lato" panose="020F0502020204030203" pitchFamily="34" charset="0"/>
            </a:endParaRPr>
          </a:p>
          <a:p>
            <a:pPr marL="927100" lvl="2">
              <a:lnSpc>
                <a:spcPct val="100000"/>
              </a:lnSpc>
              <a:spcBef>
                <a:spcPts val="285"/>
              </a:spcBef>
              <a:tabLst>
                <a:tab pos="1155700" algn="l"/>
              </a:tabLst>
            </a:pPr>
            <a:endParaRPr sz="2400" dirty="0">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23674053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457200" y="465106"/>
            <a:ext cx="8229600" cy="551433"/>
          </a:xfrm>
          <a:prstGeom prst="rect">
            <a:avLst/>
          </a:prstGeom>
        </p:spPr>
        <p:txBody>
          <a:bodyPr vert="horz" wrap="square" lIns="0" tIns="12700" rIns="0" bIns="0" rtlCol="0">
            <a:spAutoFit/>
          </a:bodyPr>
          <a:lstStyle/>
          <a:p>
            <a:pPr marL="13970">
              <a:lnSpc>
                <a:spcPct val="100000"/>
              </a:lnSpc>
              <a:spcBef>
                <a:spcPts val="100"/>
              </a:spcBef>
            </a:pPr>
            <a:r>
              <a:rPr dirty="0"/>
              <a:t>Machine</a:t>
            </a:r>
            <a:r>
              <a:rPr spc="-50" dirty="0"/>
              <a:t> </a:t>
            </a:r>
            <a:r>
              <a:rPr spc="-5" dirty="0"/>
              <a:t>learning</a:t>
            </a:r>
          </a:p>
        </p:txBody>
      </p:sp>
      <p:pic>
        <p:nvPicPr>
          <p:cNvPr id="1026" name="Picture 2" descr="Image result for machine learning">
            <a:extLst>
              <a:ext uri="{FF2B5EF4-FFF2-40B4-BE49-F238E27FC236}">
                <a16:creationId xmlns:a16="http://schemas.microsoft.com/office/drawing/2014/main" id="{20DF3B96-64FF-4EC0-9547-EE7A17BE51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7267" y="1704352"/>
            <a:ext cx="7041823" cy="503686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860251E-ABE2-CA44-A7D9-3537DE10C770}"/>
              </a:ext>
            </a:extLst>
          </p:cNvPr>
          <p:cNvSpPr/>
          <p:nvPr/>
        </p:nvSpPr>
        <p:spPr>
          <a:xfrm>
            <a:off x="6133239" y="6392894"/>
            <a:ext cx="3010761" cy="369332"/>
          </a:xfrm>
          <a:prstGeom prst="rect">
            <a:avLst/>
          </a:prstGeom>
        </p:spPr>
        <p:txBody>
          <a:bodyPr wrap="none">
            <a:spAutoFit/>
          </a:bodyPr>
          <a:lstStyle/>
          <a:p>
            <a:r>
              <a:rPr lang="en-US" dirty="0" err="1">
                <a:latin typeface="Lato" panose="020F0502020204030203" pitchFamily="34" charset="0"/>
                <a:ea typeface="Lato" panose="020F0502020204030203" pitchFamily="34" charset="0"/>
                <a:cs typeface="Lato" panose="020F0502020204030203" pitchFamily="34" charset="0"/>
              </a:rPr>
              <a:t>www.slideshare.net</a:t>
            </a:r>
            <a:r>
              <a:rPr lang="en-US" dirty="0">
                <a:latin typeface="Lato" panose="020F0502020204030203" pitchFamily="34" charset="0"/>
                <a:ea typeface="Lato" panose="020F0502020204030203" pitchFamily="34" charset="0"/>
                <a:cs typeface="Lato" panose="020F0502020204030203" pitchFamily="34" charset="0"/>
              </a:rPr>
              <a:t>/</a:t>
            </a:r>
            <a:r>
              <a:rPr lang="en-US" dirty="0" err="1">
                <a:latin typeface="Lato" panose="020F0502020204030203" pitchFamily="34" charset="0"/>
                <a:ea typeface="Lato" panose="020F0502020204030203" pitchFamily="34" charset="0"/>
                <a:cs typeface="Lato" panose="020F0502020204030203" pitchFamily="34" charset="0"/>
              </a:rPr>
              <a:t>awahid</a:t>
            </a:r>
            <a:endParaRPr lang="en-US" dirty="0">
              <a:latin typeface="Lato" panose="020F0502020204030203" pitchFamily="34" charset="0"/>
              <a:ea typeface="Lato" panose="020F0502020204030203" pitchFamily="34" charset="0"/>
              <a:cs typeface="Lato" panose="020F0502020204030203" pitchFamily="34" charset="0"/>
            </a:endParaRPr>
          </a:p>
        </p:txBody>
      </p:sp>
      <p:sp>
        <p:nvSpPr>
          <p:cNvPr id="4" name="Right Arrow 3">
            <a:extLst>
              <a:ext uri="{FF2B5EF4-FFF2-40B4-BE49-F238E27FC236}">
                <a16:creationId xmlns:a16="http://schemas.microsoft.com/office/drawing/2014/main" id="{B5D96AD8-3540-2C53-5DF9-1A4041FF99D4}"/>
              </a:ext>
            </a:extLst>
          </p:cNvPr>
          <p:cNvSpPr/>
          <p:nvPr/>
        </p:nvSpPr>
        <p:spPr>
          <a:xfrm rot="10227154">
            <a:off x="5871502" y="5649082"/>
            <a:ext cx="1194099" cy="278054"/>
          </a:xfrm>
          <a:prstGeom prst="rightArrow">
            <a:avLst>
              <a:gd name="adj1" fmla="val 26237"/>
              <a:gd name="adj2" fmla="val 7968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FFF90B97-5A0E-33D0-2F53-838C5FB0BB9C}"/>
              </a:ext>
            </a:extLst>
          </p:cNvPr>
          <p:cNvSpPr txBox="1"/>
          <p:nvPr/>
        </p:nvSpPr>
        <p:spPr>
          <a:xfrm>
            <a:off x="7234519" y="5418777"/>
            <a:ext cx="1601721" cy="369332"/>
          </a:xfrm>
          <a:prstGeom prst="rect">
            <a:avLst/>
          </a:prstGeom>
          <a:noFill/>
        </p:spPr>
        <p:txBody>
          <a:bodyPr wrap="none" rtlCol="0">
            <a:spAutoFit/>
          </a:bodyPr>
          <a:lstStyle/>
          <a:p>
            <a:r>
              <a:rPr lang="en-US" b="1" dirty="0"/>
              <a:t>Sign on Bonus!</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457200" y="465106"/>
            <a:ext cx="8229600" cy="551433"/>
          </a:xfrm>
          <a:prstGeom prst="rect">
            <a:avLst/>
          </a:prstGeom>
        </p:spPr>
        <p:txBody>
          <a:bodyPr vert="horz" wrap="square" lIns="0" tIns="12700" rIns="0" bIns="0" rtlCol="0">
            <a:spAutoFit/>
          </a:bodyPr>
          <a:lstStyle/>
          <a:p>
            <a:pPr marL="13970">
              <a:lnSpc>
                <a:spcPct val="100000"/>
              </a:lnSpc>
              <a:spcBef>
                <a:spcPts val="100"/>
              </a:spcBef>
            </a:pPr>
            <a:r>
              <a:rPr lang="en-US" dirty="0">
                <a:latin typeface="Lato" panose="020F0502020204030203" pitchFamily="34" charset="0"/>
                <a:ea typeface="Lato" panose="020F0502020204030203" pitchFamily="34" charset="0"/>
                <a:cs typeface="Lato" panose="020F0502020204030203" pitchFamily="34" charset="0"/>
              </a:rPr>
              <a:t>Supervised ML helps us accelerate</a:t>
            </a:r>
            <a:endParaRPr spc="-5" dirty="0">
              <a:latin typeface="Lato" panose="020F0502020204030203" pitchFamily="34" charset="0"/>
              <a:ea typeface="Lato" panose="020F0502020204030203" pitchFamily="34" charset="0"/>
              <a:cs typeface="Lato" panose="020F0502020204030203" pitchFamily="34" charset="0"/>
            </a:endParaRPr>
          </a:p>
        </p:txBody>
      </p:sp>
      <p:sp>
        <p:nvSpPr>
          <p:cNvPr id="4" name="object 4"/>
          <p:cNvSpPr txBox="1"/>
          <p:nvPr/>
        </p:nvSpPr>
        <p:spPr>
          <a:xfrm>
            <a:off x="457200" y="1477889"/>
            <a:ext cx="8182678" cy="421910"/>
          </a:xfrm>
          <a:prstGeom prst="rect">
            <a:avLst/>
          </a:prstGeom>
        </p:spPr>
        <p:txBody>
          <a:bodyPr vert="horz" wrap="square" lIns="0" tIns="113030" rIns="0" bIns="0" rtlCol="0">
            <a:spAutoFit/>
          </a:bodyPr>
          <a:lstStyle/>
          <a:p>
            <a:pPr marL="12700" algn="ctr">
              <a:lnSpc>
                <a:spcPct val="100000"/>
              </a:lnSpc>
              <a:spcBef>
                <a:spcPts val="890"/>
              </a:spcBef>
              <a:tabLst>
                <a:tab pos="354965" algn="l"/>
                <a:tab pos="355600" algn="l"/>
              </a:tabLst>
            </a:pPr>
            <a:r>
              <a:rPr lang="en-US" sz="2000" b="1" spc="-15" dirty="0">
                <a:latin typeface="Lato" panose="020F0502020204030203" pitchFamily="34" charset="0"/>
                <a:ea typeface="Lato" panose="020F0502020204030203" pitchFamily="34" charset="0"/>
                <a:cs typeface="Lato" panose="020F0502020204030203" pitchFamily="34" charset="0"/>
              </a:rPr>
              <a:t>Supervised</a:t>
            </a:r>
            <a:r>
              <a:rPr lang="en-US" sz="2000" b="1" dirty="0">
                <a:latin typeface="Lato" panose="020F0502020204030203" pitchFamily="34" charset="0"/>
                <a:ea typeface="Lato" panose="020F0502020204030203" pitchFamily="34" charset="0"/>
                <a:cs typeface="Lato" panose="020F0502020204030203" pitchFamily="34" charset="0"/>
              </a:rPr>
              <a:t>: </a:t>
            </a:r>
            <a:r>
              <a:rPr lang="en-US" sz="2000" spc="-10" dirty="0">
                <a:latin typeface="Lato" panose="020F0502020204030203" pitchFamily="34" charset="0"/>
                <a:ea typeface="Lato" panose="020F0502020204030203" pitchFamily="34" charset="0"/>
                <a:cs typeface="Lato" panose="020F0502020204030203" pitchFamily="34" charset="0"/>
              </a:rPr>
              <a:t>Predict a measured, expensive label using low cost features</a:t>
            </a:r>
            <a:endParaRPr sz="2000" dirty="0">
              <a:latin typeface="Lato" panose="020F0502020204030203" pitchFamily="34" charset="0"/>
              <a:ea typeface="Lato" panose="020F0502020204030203" pitchFamily="34" charset="0"/>
              <a:cs typeface="Lato" panose="020F0502020204030203" pitchFamily="34" charset="0"/>
            </a:endParaRPr>
          </a:p>
        </p:txBody>
      </p:sp>
      <p:sp>
        <p:nvSpPr>
          <p:cNvPr id="2" name="TextBox 1">
            <a:extLst>
              <a:ext uri="{FF2B5EF4-FFF2-40B4-BE49-F238E27FC236}">
                <a16:creationId xmlns:a16="http://schemas.microsoft.com/office/drawing/2014/main" id="{69EB338F-710A-7C4C-9D9B-EFECE96D106F}"/>
              </a:ext>
            </a:extLst>
          </p:cNvPr>
          <p:cNvSpPr txBox="1"/>
          <p:nvPr/>
        </p:nvSpPr>
        <p:spPr>
          <a:xfrm>
            <a:off x="756342" y="2001403"/>
            <a:ext cx="7763714" cy="338554"/>
          </a:xfrm>
          <a:prstGeom prst="rect">
            <a:avLst/>
          </a:prstGeom>
          <a:noFill/>
        </p:spPr>
        <p:txBody>
          <a:bodyPr wrap="square" rtlCol="0">
            <a:spAutoFit/>
          </a:bodyPr>
          <a:lstStyle/>
          <a:p>
            <a:r>
              <a:rPr lang="en-US" sz="1600" i="1" dirty="0">
                <a:latin typeface="Lato" panose="020F0502020204030203" pitchFamily="34" charset="0"/>
                <a:ea typeface="Lato" panose="020F0502020204030203" pitchFamily="34" charset="0"/>
                <a:cs typeface="Lato" panose="020F0502020204030203" pitchFamily="34" charset="0"/>
              </a:rPr>
              <a:t>Example</a:t>
            </a:r>
            <a:r>
              <a:rPr lang="en-US" sz="1600" dirty="0">
                <a:latin typeface="Lato" panose="020F0502020204030203" pitchFamily="34" charset="0"/>
                <a:ea typeface="Lato" panose="020F0502020204030203" pitchFamily="34" charset="0"/>
                <a:cs typeface="Lato" panose="020F0502020204030203" pitchFamily="34" charset="0"/>
              </a:rPr>
              <a:t>: develop structure-activity-relationship </a:t>
            </a:r>
            <a:r>
              <a:rPr lang="en-US" sz="1600" dirty="0" err="1">
                <a:latin typeface="Lato" panose="020F0502020204030203" pitchFamily="34" charset="0"/>
                <a:ea typeface="Lato" panose="020F0502020204030203" pitchFamily="34" charset="0"/>
                <a:cs typeface="Lato" panose="020F0502020204030203" pitchFamily="34" charset="0"/>
              </a:rPr>
              <a:t>eg.</a:t>
            </a:r>
            <a:r>
              <a:rPr lang="en-US" sz="1600" dirty="0">
                <a:latin typeface="Lato" panose="020F0502020204030203" pitchFamily="34" charset="0"/>
                <a:ea typeface="Lato" panose="020F0502020204030203" pitchFamily="34" charset="0"/>
                <a:cs typeface="Lato" panose="020F0502020204030203" pitchFamily="34" charset="0"/>
              </a:rPr>
              <a:t> binding affinity to cancer target</a:t>
            </a:r>
          </a:p>
        </p:txBody>
      </p:sp>
      <p:sp>
        <p:nvSpPr>
          <p:cNvPr id="15" name="object 9">
            <a:extLst>
              <a:ext uri="{FF2B5EF4-FFF2-40B4-BE49-F238E27FC236}">
                <a16:creationId xmlns:a16="http://schemas.microsoft.com/office/drawing/2014/main" id="{09D28C18-D1FB-DB21-0855-6A64AC214B72}"/>
              </a:ext>
            </a:extLst>
          </p:cNvPr>
          <p:cNvSpPr/>
          <p:nvPr/>
        </p:nvSpPr>
        <p:spPr>
          <a:xfrm>
            <a:off x="5148628" y="3309001"/>
            <a:ext cx="1544236" cy="1024813"/>
          </a:xfrm>
          <a:prstGeom prst="rect">
            <a:avLst/>
          </a:prstGeom>
          <a:blipFill>
            <a:blip r:embed="rId2" cstate="print"/>
            <a:stretch>
              <a:fillRect/>
            </a:stretch>
          </a:blipFill>
        </p:spPr>
        <p:txBody>
          <a:bodyPr wrap="square" lIns="0" tIns="0" rIns="0" bIns="0" rtlCol="0"/>
          <a:lstStyle/>
          <a:p>
            <a:endParaRPr>
              <a:latin typeface="Lato" panose="020F0502020204030203" pitchFamily="34" charset="0"/>
              <a:ea typeface="Lato" panose="020F0502020204030203" pitchFamily="34" charset="0"/>
              <a:cs typeface="Lato" panose="020F0502020204030203" pitchFamily="34" charset="0"/>
            </a:endParaRPr>
          </a:p>
        </p:txBody>
      </p:sp>
      <p:sp>
        <p:nvSpPr>
          <p:cNvPr id="16" name="object 10">
            <a:extLst>
              <a:ext uri="{FF2B5EF4-FFF2-40B4-BE49-F238E27FC236}">
                <a16:creationId xmlns:a16="http://schemas.microsoft.com/office/drawing/2014/main" id="{657D7A05-0A9D-5362-4C8D-3897AF10E4C3}"/>
              </a:ext>
            </a:extLst>
          </p:cNvPr>
          <p:cNvSpPr/>
          <p:nvPr/>
        </p:nvSpPr>
        <p:spPr>
          <a:xfrm>
            <a:off x="6931115" y="3251117"/>
            <a:ext cx="1627773" cy="1049752"/>
          </a:xfrm>
          <a:prstGeom prst="rect">
            <a:avLst/>
          </a:prstGeom>
          <a:blipFill>
            <a:blip r:embed="rId3" cstate="print"/>
            <a:stretch>
              <a:fillRect/>
            </a:stretch>
          </a:blipFill>
        </p:spPr>
        <p:txBody>
          <a:bodyPr wrap="square" lIns="0" tIns="0" rIns="0" bIns="0" rtlCol="0"/>
          <a:lstStyle/>
          <a:p>
            <a:endParaRPr>
              <a:latin typeface="Lato" panose="020F0502020204030203" pitchFamily="34" charset="0"/>
              <a:ea typeface="Lato" panose="020F0502020204030203" pitchFamily="34" charset="0"/>
              <a:cs typeface="Lato" panose="020F0502020204030203" pitchFamily="34" charset="0"/>
            </a:endParaRPr>
          </a:p>
        </p:txBody>
      </p:sp>
      <p:sp>
        <p:nvSpPr>
          <p:cNvPr id="17" name="object 11">
            <a:extLst>
              <a:ext uri="{FF2B5EF4-FFF2-40B4-BE49-F238E27FC236}">
                <a16:creationId xmlns:a16="http://schemas.microsoft.com/office/drawing/2014/main" id="{D7570697-763F-BFBA-12C0-CD24C3BEDB5D}"/>
              </a:ext>
            </a:extLst>
          </p:cNvPr>
          <p:cNvSpPr txBox="1"/>
          <p:nvPr/>
        </p:nvSpPr>
        <p:spPr>
          <a:xfrm>
            <a:off x="6650505" y="3468903"/>
            <a:ext cx="202565" cy="452120"/>
          </a:xfrm>
          <a:prstGeom prst="rect">
            <a:avLst/>
          </a:prstGeom>
        </p:spPr>
        <p:txBody>
          <a:bodyPr vert="horz" wrap="square" lIns="0" tIns="12700" rIns="0" bIns="0" rtlCol="0">
            <a:spAutoFit/>
          </a:bodyPr>
          <a:lstStyle/>
          <a:p>
            <a:pPr marL="12700">
              <a:lnSpc>
                <a:spcPct val="100000"/>
              </a:lnSpc>
              <a:spcBef>
                <a:spcPts val="100"/>
              </a:spcBef>
            </a:pPr>
            <a:r>
              <a:rPr sz="2800" b="1" dirty="0">
                <a:latin typeface="Lato" panose="020F0502020204030203" pitchFamily="34" charset="0"/>
                <a:ea typeface="Lato" panose="020F0502020204030203" pitchFamily="34" charset="0"/>
                <a:cs typeface="Lato" panose="020F0502020204030203" pitchFamily="34" charset="0"/>
              </a:rPr>
              <a:t>+</a:t>
            </a:r>
            <a:endParaRPr sz="2800">
              <a:latin typeface="Lato" panose="020F0502020204030203" pitchFamily="34" charset="0"/>
              <a:ea typeface="Lato" panose="020F0502020204030203" pitchFamily="34" charset="0"/>
              <a:cs typeface="Lato" panose="020F0502020204030203" pitchFamily="34" charset="0"/>
            </a:endParaRPr>
          </a:p>
        </p:txBody>
      </p:sp>
      <p:sp>
        <p:nvSpPr>
          <p:cNvPr id="18" name="object 12">
            <a:extLst>
              <a:ext uri="{FF2B5EF4-FFF2-40B4-BE49-F238E27FC236}">
                <a16:creationId xmlns:a16="http://schemas.microsoft.com/office/drawing/2014/main" id="{DDDFD748-99AB-42FB-95FD-A11405FED01C}"/>
              </a:ext>
            </a:extLst>
          </p:cNvPr>
          <p:cNvSpPr txBox="1"/>
          <p:nvPr/>
        </p:nvSpPr>
        <p:spPr>
          <a:xfrm>
            <a:off x="8706628" y="3425044"/>
            <a:ext cx="504279" cy="443711"/>
          </a:xfrm>
          <a:prstGeom prst="rect">
            <a:avLst/>
          </a:prstGeom>
        </p:spPr>
        <p:txBody>
          <a:bodyPr vert="horz" wrap="square" lIns="0" tIns="12700" rIns="0" bIns="0" rtlCol="0">
            <a:spAutoFit/>
          </a:bodyPr>
          <a:lstStyle/>
          <a:p>
            <a:pPr marL="12700">
              <a:lnSpc>
                <a:spcPct val="100000"/>
              </a:lnSpc>
              <a:spcBef>
                <a:spcPts val="100"/>
              </a:spcBef>
            </a:pPr>
            <a:r>
              <a:rPr sz="2800" b="1" spc="0" dirty="0">
                <a:latin typeface="Lato" panose="020F0502020204030203" pitchFamily="34" charset="0"/>
                <a:ea typeface="Lato" panose="020F0502020204030203" pitchFamily="34" charset="0"/>
                <a:cs typeface="Lato" panose="020F0502020204030203" pitchFamily="34" charset="0"/>
              </a:rPr>
              <a:t>=?</a:t>
            </a:r>
            <a:endParaRPr sz="2800" dirty="0">
              <a:latin typeface="Lato" panose="020F0502020204030203" pitchFamily="34" charset="0"/>
              <a:ea typeface="Lato" panose="020F0502020204030203" pitchFamily="34" charset="0"/>
              <a:cs typeface="Lato" panose="020F0502020204030203" pitchFamily="34" charset="0"/>
            </a:endParaRPr>
          </a:p>
        </p:txBody>
      </p:sp>
      <p:sp>
        <p:nvSpPr>
          <p:cNvPr id="19" name="object 5">
            <a:extLst>
              <a:ext uri="{FF2B5EF4-FFF2-40B4-BE49-F238E27FC236}">
                <a16:creationId xmlns:a16="http://schemas.microsoft.com/office/drawing/2014/main" id="{68F3A2B7-2C0A-7567-C30E-9AF7F0C7BAB2}"/>
              </a:ext>
            </a:extLst>
          </p:cNvPr>
          <p:cNvSpPr/>
          <p:nvPr/>
        </p:nvSpPr>
        <p:spPr>
          <a:xfrm>
            <a:off x="6246652" y="4743772"/>
            <a:ext cx="1085088" cy="1444752"/>
          </a:xfrm>
          <a:prstGeom prst="rect">
            <a:avLst/>
          </a:prstGeom>
          <a:blipFill>
            <a:blip r:embed="rId4" cstate="print"/>
            <a:stretch>
              <a:fillRect/>
            </a:stretch>
          </a:blipFill>
        </p:spPr>
        <p:txBody>
          <a:bodyPr wrap="square" lIns="0" tIns="0" rIns="0" bIns="0" rtlCol="0"/>
          <a:lstStyle/>
          <a:p>
            <a:endParaRPr>
              <a:latin typeface="Lato" panose="020F0502020204030203" pitchFamily="34" charset="0"/>
              <a:ea typeface="Lato" panose="020F0502020204030203" pitchFamily="34" charset="0"/>
              <a:cs typeface="Lato" panose="020F0502020204030203" pitchFamily="34" charset="0"/>
            </a:endParaRPr>
          </a:p>
        </p:txBody>
      </p:sp>
      <p:sp>
        <p:nvSpPr>
          <p:cNvPr id="20" name="object 6">
            <a:extLst>
              <a:ext uri="{FF2B5EF4-FFF2-40B4-BE49-F238E27FC236}">
                <a16:creationId xmlns:a16="http://schemas.microsoft.com/office/drawing/2014/main" id="{B9137D9D-32F6-D702-B1D6-0434A0A08D9E}"/>
              </a:ext>
            </a:extLst>
          </p:cNvPr>
          <p:cNvSpPr txBox="1"/>
          <p:nvPr/>
        </p:nvSpPr>
        <p:spPr>
          <a:xfrm>
            <a:off x="6238397" y="6179808"/>
            <a:ext cx="2799080" cy="566822"/>
          </a:xfrm>
          <a:prstGeom prst="rect">
            <a:avLst/>
          </a:prstGeom>
        </p:spPr>
        <p:txBody>
          <a:bodyPr vert="horz" wrap="square" lIns="0" tIns="12700" rIns="0" bIns="0" rtlCol="0">
            <a:spAutoFit/>
          </a:bodyPr>
          <a:lstStyle/>
          <a:p>
            <a:pPr marL="12700">
              <a:lnSpc>
                <a:spcPct val="100000"/>
              </a:lnSpc>
              <a:spcBef>
                <a:spcPts val="100"/>
              </a:spcBef>
            </a:pPr>
            <a:r>
              <a:rPr sz="1800" spc="-15" dirty="0">
                <a:latin typeface="Lato" panose="020F0502020204030203" pitchFamily="34" charset="0"/>
                <a:ea typeface="Lato" panose="020F0502020204030203" pitchFamily="34" charset="0"/>
                <a:cs typeface="Lato" panose="020F0502020204030203" pitchFamily="34" charset="0"/>
              </a:rPr>
              <a:t>Pearl </a:t>
            </a:r>
            <a:r>
              <a:rPr sz="1800" spc="-5" dirty="0">
                <a:latin typeface="Lato" panose="020F0502020204030203" pitchFamily="34" charset="0"/>
                <a:ea typeface="Lato" panose="020F0502020204030203" pitchFamily="34" charset="0"/>
                <a:cs typeface="Lato" panose="020F0502020204030203" pitchFamily="34" charset="0"/>
              </a:rPr>
              <a:t>Philip </a:t>
            </a:r>
            <a:r>
              <a:rPr sz="1800" dirty="0">
                <a:latin typeface="Lato" panose="020F0502020204030203" pitchFamily="34" charset="0"/>
                <a:ea typeface="Lato" panose="020F0502020204030203" pitchFamily="34" charset="0"/>
                <a:cs typeface="Lato" panose="020F0502020204030203" pitchFamily="34" charset="0"/>
              </a:rPr>
              <a:t>&amp; </a:t>
            </a:r>
            <a:r>
              <a:rPr sz="1800" spc="-5" dirty="0">
                <a:latin typeface="Lato" panose="020F0502020204030203" pitchFamily="34" charset="0"/>
                <a:ea typeface="Lato" panose="020F0502020204030203" pitchFamily="34" charset="0"/>
                <a:cs typeface="Lato" panose="020F0502020204030203" pitchFamily="34" charset="0"/>
              </a:rPr>
              <a:t>Rahul </a:t>
            </a:r>
            <a:r>
              <a:rPr sz="1800" spc="-10" dirty="0">
                <a:latin typeface="Lato" panose="020F0502020204030203" pitchFamily="34" charset="0"/>
                <a:ea typeface="Lato" panose="020F0502020204030203" pitchFamily="34" charset="0"/>
                <a:cs typeface="Lato" panose="020F0502020204030203" pitchFamily="34" charset="0"/>
              </a:rPr>
              <a:t>Avadhoot</a:t>
            </a:r>
            <a:endParaRPr sz="1800">
              <a:latin typeface="Lato" panose="020F0502020204030203" pitchFamily="34" charset="0"/>
              <a:ea typeface="Lato" panose="020F0502020204030203" pitchFamily="34" charset="0"/>
              <a:cs typeface="Lato" panose="020F0502020204030203" pitchFamily="34" charset="0"/>
            </a:endParaRPr>
          </a:p>
        </p:txBody>
      </p:sp>
      <p:sp>
        <p:nvSpPr>
          <p:cNvPr id="21" name="object 7">
            <a:extLst>
              <a:ext uri="{FF2B5EF4-FFF2-40B4-BE49-F238E27FC236}">
                <a16:creationId xmlns:a16="http://schemas.microsoft.com/office/drawing/2014/main" id="{83911FDE-3A61-6147-226E-F70C0E25B5D2}"/>
              </a:ext>
            </a:extLst>
          </p:cNvPr>
          <p:cNvSpPr/>
          <p:nvPr/>
        </p:nvSpPr>
        <p:spPr>
          <a:xfrm>
            <a:off x="7634836" y="4856253"/>
            <a:ext cx="1332270" cy="1332270"/>
          </a:xfrm>
          <a:prstGeom prst="rect">
            <a:avLst/>
          </a:prstGeom>
          <a:blipFill>
            <a:blip r:embed="rId5" cstate="print"/>
            <a:stretch>
              <a:fillRect/>
            </a:stretch>
          </a:blipFill>
        </p:spPr>
        <p:txBody>
          <a:bodyPr wrap="square" lIns="0" tIns="0" rIns="0" bIns="0" rtlCol="0"/>
          <a:lstStyle/>
          <a:p>
            <a:endParaRPr>
              <a:latin typeface="Lato" panose="020F0502020204030203" pitchFamily="34" charset="0"/>
              <a:ea typeface="Lato" panose="020F0502020204030203" pitchFamily="34" charset="0"/>
              <a:cs typeface="Lato" panose="020F0502020204030203" pitchFamily="34" charset="0"/>
            </a:endParaRPr>
          </a:p>
        </p:txBody>
      </p:sp>
      <p:sp>
        <p:nvSpPr>
          <p:cNvPr id="22" name="object 13">
            <a:extLst>
              <a:ext uri="{FF2B5EF4-FFF2-40B4-BE49-F238E27FC236}">
                <a16:creationId xmlns:a16="http://schemas.microsoft.com/office/drawing/2014/main" id="{4C7EDF66-8092-C2AD-EE74-C16531078534}"/>
              </a:ext>
            </a:extLst>
          </p:cNvPr>
          <p:cNvSpPr txBox="1"/>
          <p:nvPr/>
        </p:nvSpPr>
        <p:spPr>
          <a:xfrm>
            <a:off x="106523" y="6235556"/>
            <a:ext cx="4100195" cy="512961"/>
          </a:xfrm>
          <a:prstGeom prst="rect">
            <a:avLst/>
          </a:prstGeom>
        </p:spPr>
        <p:txBody>
          <a:bodyPr vert="horz" wrap="square" lIns="0" tIns="12700" rIns="0" bIns="0" rtlCol="0">
            <a:spAutoFit/>
          </a:bodyPr>
          <a:lstStyle/>
          <a:p>
            <a:pPr marL="241300" indent="-228600">
              <a:lnSpc>
                <a:spcPts val="1310"/>
              </a:lnSpc>
              <a:spcBef>
                <a:spcPts val="100"/>
              </a:spcBef>
              <a:buClr>
                <a:srgbClr val="000000"/>
              </a:buClr>
              <a:buAutoNum type="arabicPeriod"/>
              <a:tabLst>
                <a:tab pos="241300" algn="l"/>
              </a:tabLst>
            </a:pPr>
            <a:r>
              <a:rPr sz="1100" u="sng" spc="-5" dirty="0">
                <a:solidFill>
                  <a:srgbClr val="0000FF"/>
                </a:solidFill>
                <a:uFill>
                  <a:solidFill>
                    <a:srgbClr val="0000FF"/>
                  </a:solidFill>
                </a:uFill>
                <a:latin typeface="Lato" panose="020F0502020204030203" pitchFamily="34" charset="0"/>
                <a:ea typeface="Lato" panose="020F0502020204030203" pitchFamily="34" charset="0"/>
                <a:cs typeface="Lato" panose="020F0502020204030203" pitchFamily="34" charset="0"/>
              </a:rPr>
              <a:t>https://github.com/BeckResearchLab/USP-inhibition</a:t>
            </a:r>
            <a:endParaRPr sz="1100" dirty="0">
              <a:latin typeface="Lato" panose="020F0502020204030203" pitchFamily="34" charset="0"/>
              <a:ea typeface="Lato" panose="020F0502020204030203" pitchFamily="34" charset="0"/>
              <a:cs typeface="Lato" panose="020F0502020204030203" pitchFamily="34" charset="0"/>
            </a:endParaRPr>
          </a:p>
          <a:p>
            <a:pPr marL="241300" indent="-228600">
              <a:lnSpc>
                <a:spcPts val="1310"/>
              </a:lnSpc>
              <a:buClr>
                <a:srgbClr val="000000"/>
              </a:buClr>
              <a:buAutoNum type="arabicPeriod"/>
              <a:tabLst>
                <a:tab pos="241300" algn="l"/>
              </a:tabLst>
            </a:pPr>
            <a:r>
              <a:rPr sz="1100" u="sng" spc="-5" dirty="0">
                <a:solidFill>
                  <a:srgbClr val="0000FF"/>
                </a:solidFill>
                <a:uFill>
                  <a:solidFill>
                    <a:srgbClr val="0000FF"/>
                  </a:solidFill>
                </a:uFill>
                <a:latin typeface="Lato" panose="020F0502020204030203" pitchFamily="34" charset="0"/>
                <a:ea typeface="Lato" panose="020F0502020204030203" pitchFamily="34" charset="0"/>
                <a:cs typeface="Lato" panose="020F0502020204030203" pitchFamily="34" charset="0"/>
              </a:rPr>
              <a:t>https://github.com/BeckResearchLab/small-molecule-design-toolkit</a:t>
            </a:r>
            <a:endParaRPr sz="1100" dirty="0">
              <a:latin typeface="Lato" panose="020F0502020204030203" pitchFamily="34" charset="0"/>
              <a:ea typeface="Lato" panose="020F0502020204030203" pitchFamily="34" charset="0"/>
              <a:cs typeface="Lato" panose="020F0502020204030203" pitchFamily="34" charset="0"/>
            </a:endParaRPr>
          </a:p>
        </p:txBody>
      </p:sp>
      <p:sp>
        <p:nvSpPr>
          <p:cNvPr id="23" name="object 8">
            <a:extLst>
              <a:ext uri="{FF2B5EF4-FFF2-40B4-BE49-F238E27FC236}">
                <a16:creationId xmlns:a16="http://schemas.microsoft.com/office/drawing/2014/main" id="{A0337B81-DD35-9F7A-7977-01AC34F32DE0}"/>
              </a:ext>
            </a:extLst>
          </p:cNvPr>
          <p:cNvSpPr txBox="1"/>
          <p:nvPr/>
        </p:nvSpPr>
        <p:spPr>
          <a:xfrm>
            <a:off x="287512" y="2687787"/>
            <a:ext cx="4557204" cy="3398366"/>
          </a:xfrm>
          <a:prstGeom prst="rect">
            <a:avLst/>
          </a:prstGeom>
        </p:spPr>
        <p:txBody>
          <a:bodyPr vert="horz" wrap="square" lIns="0" tIns="12700" rIns="0" bIns="0" rtlCol="0">
            <a:spAutoFit/>
          </a:bodyPr>
          <a:lstStyle/>
          <a:p>
            <a:pPr marL="12700">
              <a:lnSpc>
                <a:spcPct val="100000"/>
              </a:lnSpc>
              <a:spcBef>
                <a:spcPts val="100"/>
              </a:spcBef>
            </a:pPr>
            <a:r>
              <a:rPr sz="2000" spc="-10" dirty="0">
                <a:latin typeface="Lato" panose="020F0502020204030203" pitchFamily="34" charset="0"/>
                <a:ea typeface="Lato" panose="020F0502020204030203" pitchFamily="34" charset="0"/>
                <a:cs typeface="Lato" panose="020F0502020204030203" pitchFamily="34" charset="0"/>
              </a:rPr>
              <a:t>Database </a:t>
            </a:r>
            <a:r>
              <a:rPr sz="2000" dirty="0">
                <a:latin typeface="Lato" panose="020F0502020204030203" pitchFamily="34" charset="0"/>
                <a:ea typeface="Lato" panose="020F0502020204030203" pitchFamily="34" charset="0"/>
                <a:cs typeface="Lato" panose="020F0502020204030203" pitchFamily="34" charset="0"/>
              </a:rPr>
              <a:t>of 400,000 </a:t>
            </a:r>
            <a:r>
              <a:rPr sz="2000" spc="-5" dirty="0">
                <a:latin typeface="Lato" panose="020F0502020204030203" pitchFamily="34" charset="0"/>
                <a:ea typeface="Lato" panose="020F0502020204030203" pitchFamily="34" charset="0"/>
                <a:cs typeface="Lato" panose="020F0502020204030203" pitchFamily="34" charset="0"/>
              </a:rPr>
              <a:t>drug </a:t>
            </a:r>
            <a:r>
              <a:rPr sz="2000" spc="-20" dirty="0">
                <a:latin typeface="Lato" panose="020F0502020204030203" pitchFamily="34" charset="0"/>
                <a:ea typeface="Lato" panose="020F0502020204030203" pitchFamily="34" charset="0"/>
                <a:cs typeface="Lato" panose="020F0502020204030203" pitchFamily="34" charset="0"/>
              </a:rPr>
              <a:t>like</a:t>
            </a:r>
            <a:r>
              <a:rPr sz="2000" spc="40" dirty="0">
                <a:latin typeface="Lato" panose="020F0502020204030203" pitchFamily="34" charset="0"/>
                <a:ea typeface="Lato" panose="020F0502020204030203" pitchFamily="34" charset="0"/>
                <a:cs typeface="Lato" panose="020F0502020204030203" pitchFamily="34" charset="0"/>
              </a:rPr>
              <a:t> </a:t>
            </a:r>
            <a:r>
              <a:rPr sz="2000" spc="-5" dirty="0">
                <a:latin typeface="Lato" panose="020F0502020204030203" pitchFamily="34" charset="0"/>
                <a:ea typeface="Lato" panose="020F0502020204030203" pitchFamily="34" charset="0"/>
                <a:cs typeface="Lato" panose="020F0502020204030203" pitchFamily="34" charset="0"/>
              </a:rPr>
              <a:t>molecules</a:t>
            </a:r>
            <a:endParaRPr sz="2000" dirty="0">
              <a:latin typeface="Lato" panose="020F0502020204030203" pitchFamily="34" charset="0"/>
              <a:ea typeface="Lato" panose="020F0502020204030203" pitchFamily="34" charset="0"/>
              <a:cs typeface="Lato" panose="020F0502020204030203" pitchFamily="34" charset="0"/>
            </a:endParaRPr>
          </a:p>
          <a:p>
            <a:pPr>
              <a:lnSpc>
                <a:spcPct val="100000"/>
              </a:lnSpc>
              <a:spcBef>
                <a:spcPts val="10"/>
              </a:spcBef>
            </a:pPr>
            <a:endParaRPr sz="2000" dirty="0">
              <a:latin typeface="Lato" panose="020F0502020204030203" pitchFamily="34" charset="0"/>
              <a:ea typeface="Lato" panose="020F0502020204030203" pitchFamily="34" charset="0"/>
              <a:cs typeface="Lato" panose="020F0502020204030203" pitchFamily="34" charset="0"/>
            </a:endParaRPr>
          </a:p>
          <a:p>
            <a:pPr marL="12700">
              <a:lnSpc>
                <a:spcPct val="100000"/>
              </a:lnSpc>
            </a:pPr>
            <a:r>
              <a:rPr sz="2000" spc="-5" dirty="0">
                <a:latin typeface="Lato" panose="020F0502020204030203" pitchFamily="34" charset="0"/>
                <a:ea typeface="Lato" panose="020F0502020204030203" pitchFamily="34" charset="0"/>
                <a:cs typeface="Lato" panose="020F0502020204030203" pitchFamily="34" charset="0"/>
              </a:rPr>
              <a:t>Experimental inhibition activities </a:t>
            </a:r>
            <a:r>
              <a:rPr sz="2000" spc="-10" dirty="0">
                <a:latin typeface="Lato" panose="020F0502020204030203" pitchFamily="34" charset="0"/>
                <a:ea typeface="Lato" panose="020F0502020204030203" pitchFamily="34" charset="0"/>
                <a:cs typeface="Lato" panose="020F0502020204030203" pitchFamily="34" charset="0"/>
              </a:rPr>
              <a:t>against </a:t>
            </a:r>
            <a:r>
              <a:rPr sz="2000" spc="-5" dirty="0">
                <a:latin typeface="Lato" panose="020F0502020204030203" pitchFamily="34" charset="0"/>
                <a:ea typeface="Lato" panose="020F0502020204030203" pitchFamily="34" charset="0"/>
                <a:cs typeface="Lato" panose="020F0502020204030203" pitchFamily="34" charset="0"/>
              </a:rPr>
              <a:t>cancer drug</a:t>
            </a:r>
            <a:r>
              <a:rPr sz="2000" spc="50" dirty="0">
                <a:latin typeface="Lato" panose="020F0502020204030203" pitchFamily="34" charset="0"/>
                <a:ea typeface="Lato" panose="020F0502020204030203" pitchFamily="34" charset="0"/>
                <a:cs typeface="Lato" panose="020F0502020204030203" pitchFamily="34" charset="0"/>
              </a:rPr>
              <a:t> </a:t>
            </a:r>
            <a:r>
              <a:rPr sz="2000" spc="-15" dirty="0">
                <a:latin typeface="Lato" panose="020F0502020204030203" pitchFamily="34" charset="0"/>
                <a:ea typeface="Lato" panose="020F0502020204030203" pitchFamily="34" charset="0"/>
                <a:cs typeface="Lato" panose="020F0502020204030203" pitchFamily="34" charset="0"/>
              </a:rPr>
              <a:t>target</a:t>
            </a:r>
            <a:endParaRPr sz="2000" dirty="0">
              <a:latin typeface="Lato" panose="020F0502020204030203" pitchFamily="34" charset="0"/>
              <a:ea typeface="Lato" panose="020F0502020204030203" pitchFamily="34" charset="0"/>
              <a:cs typeface="Lato" panose="020F0502020204030203" pitchFamily="34" charset="0"/>
            </a:endParaRPr>
          </a:p>
          <a:p>
            <a:pPr>
              <a:lnSpc>
                <a:spcPct val="100000"/>
              </a:lnSpc>
              <a:spcBef>
                <a:spcPts val="45"/>
              </a:spcBef>
            </a:pPr>
            <a:endParaRPr sz="2000" dirty="0">
              <a:latin typeface="Lato" panose="020F0502020204030203" pitchFamily="34" charset="0"/>
              <a:ea typeface="Lato" panose="020F0502020204030203" pitchFamily="34" charset="0"/>
              <a:cs typeface="Lato" panose="020F0502020204030203" pitchFamily="34" charset="0"/>
            </a:endParaRPr>
          </a:p>
          <a:p>
            <a:pPr marL="12700" marR="5080">
              <a:lnSpc>
                <a:spcPct val="100000"/>
              </a:lnSpc>
            </a:pPr>
            <a:r>
              <a:rPr sz="2000" spc="-5" dirty="0">
                <a:latin typeface="Lato" panose="020F0502020204030203" pitchFamily="34" charset="0"/>
                <a:ea typeface="Lato" panose="020F0502020204030203" pitchFamily="34" charset="0"/>
                <a:cs typeface="Lato" panose="020F0502020204030203" pitchFamily="34" charset="0"/>
              </a:rPr>
              <a:t>Build </a:t>
            </a:r>
            <a:r>
              <a:rPr sz="2000" dirty="0">
                <a:latin typeface="Lato" panose="020F0502020204030203" pitchFamily="34" charset="0"/>
                <a:ea typeface="Lato" panose="020F0502020204030203" pitchFamily="34" charset="0"/>
                <a:cs typeface="Lato" panose="020F0502020204030203" pitchFamily="34" charset="0"/>
              </a:rPr>
              <a:t>a </a:t>
            </a:r>
            <a:r>
              <a:rPr sz="2000" spc="-5" dirty="0">
                <a:latin typeface="Lato" panose="020F0502020204030203" pitchFamily="34" charset="0"/>
                <a:ea typeface="Lato" panose="020F0502020204030203" pitchFamily="34" charset="0"/>
                <a:cs typeface="Lato" panose="020F0502020204030203" pitchFamily="34" charset="0"/>
              </a:rPr>
              <a:t>model that </a:t>
            </a:r>
            <a:r>
              <a:rPr sz="2000" spc="-10" dirty="0">
                <a:latin typeface="Lato" panose="020F0502020204030203" pitchFamily="34" charset="0"/>
                <a:ea typeface="Lato" panose="020F0502020204030203" pitchFamily="34" charset="0"/>
                <a:cs typeface="Lato" panose="020F0502020204030203" pitchFamily="34" charset="0"/>
              </a:rPr>
              <a:t>relates </a:t>
            </a:r>
            <a:r>
              <a:rPr sz="2000" spc="-5" dirty="0">
                <a:latin typeface="Lato" panose="020F0502020204030203" pitchFamily="34" charset="0"/>
                <a:ea typeface="Lato" panose="020F0502020204030203" pitchFamily="34" charset="0"/>
                <a:cs typeface="Lato" panose="020F0502020204030203" pitchFamily="34" charset="0"/>
              </a:rPr>
              <a:t>molecular </a:t>
            </a:r>
            <a:r>
              <a:rPr sz="2000" spc="-15" dirty="0">
                <a:latin typeface="Lato" panose="020F0502020204030203" pitchFamily="34" charset="0"/>
                <a:ea typeface="Lato" panose="020F0502020204030203" pitchFamily="34" charset="0"/>
                <a:cs typeface="Lato" panose="020F0502020204030203" pitchFamily="34" charset="0"/>
              </a:rPr>
              <a:t>features </a:t>
            </a:r>
            <a:r>
              <a:rPr sz="2000" spc="-10" dirty="0">
                <a:latin typeface="Lato" panose="020F0502020204030203" pitchFamily="34" charset="0"/>
                <a:ea typeface="Lato" panose="020F0502020204030203" pitchFamily="34" charset="0"/>
                <a:cs typeface="Lato" panose="020F0502020204030203" pitchFamily="34" charset="0"/>
              </a:rPr>
              <a:t>to </a:t>
            </a:r>
            <a:r>
              <a:rPr sz="2000" dirty="0">
                <a:latin typeface="Lato" panose="020F0502020204030203" pitchFamily="34" charset="0"/>
                <a:ea typeface="Lato" panose="020F0502020204030203" pitchFamily="34" charset="0"/>
                <a:cs typeface="Lato" panose="020F0502020204030203" pitchFamily="34" charset="0"/>
              </a:rPr>
              <a:t>a  </a:t>
            </a:r>
            <a:r>
              <a:rPr sz="2000" spc="-5" dirty="0">
                <a:latin typeface="Lato" panose="020F0502020204030203" pitchFamily="34" charset="0"/>
                <a:ea typeface="Lato" panose="020F0502020204030203" pitchFamily="34" charset="0"/>
                <a:cs typeface="Lato" panose="020F0502020204030203" pitchFamily="34" charset="0"/>
              </a:rPr>
              <a:t>numerical </a:t>
            </a:r>
            <a:r>
              <a:rPr sz="2000" spc="-10" dirty="0">
                <a:latin typeface="Lato" panose="020F0502020204030203" pitchFamily="34" charset="0"/>
                <a:ea typeface="Lato" panose="020F0502020204030203" pitchFamily="34" charset="0"/>
                <a:cs typeface="Lato" panose="020F0502020204030203" pitchFamily="34" charset="0"/>
              </a:rPr>
              <a:t>measure </a:t>
            </a:r>
            <a:r>
              <a:rPr sz="2000" dirty="0">
                <a:latin typeface="Lato" panose="020F0502020204030203" pitchFamily="34" charset="0"/>
                <a:ea typeface="Lato" panose="020F0502020204030203" pitchFamily="34" charset="0"/>
                <a:cs typeface="Lato" panose="020F0502020204030203" pitchFamily="34" charset="0"/>
              </a:rPr>
              <a:t>of </a:t>
            </a:r>
            <a:r>
              <a:rPr sz="2000" spc="-5" dirty="0">
                <a:latin typeface="Lato" panose="020F0502020204030203" pitchFamily="34" charset="0"/>
                <a:ea typeface="Lato" panose="020F0502020204030203" pitchFamily="34" charset="0"/>
                <a:cs typeface="Lato" panose="020F0502020204030203" pitchFamily="34" charset="0"/>
              </a:rPr>
              <a:t>inhibition, dissociation </a:t>
            </a:r>
            <a:r>
              <a:rPr sz="2000" spc="-10" dirty="0">
                <a:latin typeface="Lato" panose="020F0502020204030203" pitchFamily="34" charset="0"/>
                <a:ea typeface="Lato" panose="020F0502020204030203" pitchFamily="34" charset="0"/>
                <a:cs typeface="Lato" panose="020F0502020204030203" pitchFamily="34" charset="0"/>
              </a:rPr>
              <a:t>constant</a:t>
            </a:r>
            <a:r>
              <a:rPr sz="2000" spc="50" dirty="0">
                <a:latin typeface="Lato" panose="020F0502020204030203" pitchFamily="34" charset="0"/>
                <a:ea typeface="Lato" panose="020F0502020204030203" pitchFamily="34" charset="0"/>
                <a:cs typeface="Lato" panose="020F0502020204030203" pitchFamily="34" charset="0"/>
              </a:rPr>
              <a:t> </a:t>
            </a:r>
            <a:r>
              <a:rPr sz="2000" spc="-10" dirty="0">
                <a:latin typeface="Lato" panose="020F0502020204030203" pitchFamily="34" charset="0"/>
                <a:ea typeface="Lato" panose="020F0502020204030203" pitchFamily="34" charset="0"/>
                <a:cs typeface="Lato" panose="020F0502020204030203" pitchFamily="34" charset="0"/>
              </a:rPr>
              <a:t>(Kd)</a:t>
            </a:r>
            <a:endParaRPr sz="2000" dirty="0">
              <a:latin typeface="Lato" panose="020F0502020204030203" pitchFamily="34" charset="0"/>
              <a:ea typeface="Lato" panose="020F0502020204030203" pitchFamily="34" charset="0"/>
              <a:cs typeface="Lato" panose="020F0502020204030203" pitchFamily="34" charset="0"/>
            </a:endParaRPr>
          </a:p>
          <a:p>
            <a:pPr>
              <a:lnSpc>
                <a:spcPct val="100000"/>
              </a:lnSpc>
              <a:spcBef>
                <a:spcPts val="20"/>
              </a:spcBef>
            </a:pPr>
            <a:endParaRPr sz="2000" dirty="0">
              <a:latin typeface="Lato" panose="020F0502020204030203" pitchFamily="34" charset="0"/>
              <a:ea typeface="Lato" panose="020F0502020204030203" pitchFamily="34" charset="0"/>
              <a:cs typeface="Lato" panose="020F0502020204030203" pitchFamily="34" charset="0"/>
            </a:endParaRPr>
          </a:p>
          <a:p>
            <a:pPr marL="12700">
              <a:lnSpc>
                <a:spcPct val="100000"/>
              </a:lnSpc>
            </a:pPr>
            <a:r>
              <a:rPr sz="2000" spc="-10" dirty="0">
                <a:latin typeface="Lato" panose="020F0502020204030203" pitchFamily="34" charset="0"/>
                <a:ea typeface="Lato" panose="020F0502020204030203" pitchFamily="34" charset="0"/>
                <a:cs typeface="Lato" panose="020F0502020204030203" pitchFamily="34" charset="0"/>
              </a:rPr>
              <a:t>For </a:t>
            </a:r>
            <a:r>
              <a:rPr sz="2000" dirty="0">
                <a:latin typeface="Lato" panose="020F0502020204030203" pitchFamily="34" charset="0"/>
                <a:ea typeface="Lato" panose="020F0502020204030203" pitchFamily="34" charset="0"/>
                <a:cs typeface="Lato" panose="020F0502020204030203" pitchFamily="34" charset="0"/>
              </a:rPr>
              <a:t>a </a:t>
            </a:r>
            <a:r>
              <a:rPr sz="2000" spc="-5" dirty="0">
                <a:latin typeface="Lato" panose="020F0502020204030203" pitchFamily="34" charset="0"/>
                <a:ea typeface="Lato" panose="020F0502020204030203" pitchFamily="34" charset="0"/>
                <a:cs typeface="Lato" panose="020F0502020204030203" pitchFamily="34" charset="0"/>
              </a:rPr>
              <a:t>new small molecule, predict the</a:t>
            </a:r>
            <a:r>
              <a:rPr sz="2000" spc="50" dirty="0">
                <a:latin typeface="Lato" panose="020F0502020204030203" pitchFamily="34" charset="0"/>
                <a:ea typeface="Lato" panose="020F0502020204030203" pitchFamily="34" charset="0"/>
                <a:cs typeface="Lato" panose="020F0502020204030203" pitchFamily="34" charset="0"/>
              </a:rPr>
              <a:t> </a:t>
            </a:r>
            <a:r>
              <a:rPr sz="2000" spc="-5" dirty="0">
                <a:latin typeface="Lato" panose="020F0502020204030203" pitchFamily="34" charset="0"/>
                <a:ea typeface="Lato" panose="020F0502020204030203" pitchFamily="34" charset="0"/>
                <a:cs typeface="Lato" panose="020F0502020204030203" pitchFamily="34" charset="0"/>
              </a:rPr>
              <a:t>Kd?</a:t>
            </a:r>
            <a:r>
              <a:rPr sz="2000" spc="-7" baseline="25462" dirty="0">
                <a:latin typeface="Lato" panose="020F0502020204030203" pitchFamily="34" charset="0"/>
                <a:ea typeface="Lato" panose="020F0502020204030203" pitchFamily="34" charset="0"/>
                <a:cs typeface="Lato" panose="020F0502020204030203" pitchFamily="34" charset="0"/>
              </a:rPr>
              <a:t>1,2</a:t>
            </a:r>
            <a:endParaRPr sz="2000" baseline="25462" dirty="0">
              <a:latin typeface="Lato" panose="020F0502020204030203" pitchFamily="34" charset="0"/>
              <a:ea typeface="Lato" panose="020F0502020204030203" pitchFamily="34" charset="0"/>
              <a:cs typeface="Lato" panose="020F0502020204030203" pitchFamily="34" charset="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457200" y="465106"/>
            <a:ext cx="8229600" cy="551433"/>
          </a:xfrm>
          <a:prstGeom prst="rect">
            <a:avLst/>
          </a:prstGeom>
        </p:spPr>
        <p:txBody>
          <a:bodyPr vert="horz" wrap="square" lIns="0" tIns="12700" rIns="0" bIns="0" rtlCol="0">
            <a:spAutoFit/>
          </a:bodyPr>
          <a:lstStyle/>
          <a:p>
            <a:pPr marL="13970">
              <a:lnSpc>
                <a:spcPct val="100000"/>
              </a:lnSpc>
              <a:spcBef>
                <a:spcPts val="100"/>
              </a:spcBef>
            </a:pPr>
            <a:r>
              <a:rPr lang="en-US" dirty="0"/>
              <a:t>SML requires labeled data</a:t>
            </a:r>
            <a:endParaRPr spc="-5" dirty="0"/>
          </a:p>
        </p:txBody>
      </p:sp>
      <p:sp>
        <p:nvSpPr>
          <p:cNvPr id="4" name="object 4"/>
          <p:cNvSpPr txBox="1"/>
          <p:nvPr/>
        </p:nvSpPr>
        <p:spPr>
          <a:xfrm>
            <a:off x="713489" y="1561653"/>
            <a:ext cx="2152650" cy="382156"/>
          </a:xfrm>
          <a:prstGeom prst="rect">
            <a:avLst/>
          </a:prstGeom>
        </p:spPr>
        <p:txBody>
          <a:bodyPr vert="horz" wrap="square" lIns="0" tIns="12700" rIns="0" bIns="0" rtlCol="0">
            <a:spAutoFit/>
          </a:bodyPr>
          <a:lstStyle/>
          <a:p>
            <a:pPr marL="12700">
              <a:lnSpc>
                <a:spcPct val="100000"/>
              </a:lnSpc>
              <a:spcBef>
                <a:spcPts val="100"/>
              </a:spcBef>
              <a:tabLst>
                <a:tab pos="354965" algn="l"/>
                <a:tab pos="355600" algn="l"/>
              </a:tabLst>
            </a:pPr>
            <a:r>
              <a:rPr lang="en-US" sz="2400" b="1" spc="-15" dirty="0">
                <a:latin typeface="Lato" panose="020F0502020204030203" pitchFamily="34" charset="0"/>
                <a:ea typeface="Lato" panose="020F0502020204030203" pitchFamily="34" charset="0"/>
                <a:cs typeface="Lato" panose="020F0502020204030203" pitchFamily="34" charset="0"/>
              </a:rPr>
              <a:t>Supervised</a:t>
            </a:r>
            <a:endParaRPr sz="2400" b="1" dirty="0">
              <a:latin typeface="Lato" panose="020F0502020204030203" pitchFamily="34" charset="0"/>
              <a:ea typeface="Lato" panose="020F0502020204030203" pitchFamily="34" charset="0"/>
              <a:cs typeface="Lato" panose="020F0502020204030203" pitchFamily="34" charset="0"/>
            </a:endParaRPr>
          </a:p>
        </p:txBody>
      </p:sp>
      <p:sp>
        <p:nvSpPr>
          <p:cNvPr id="23" name="object 23"/>
          <p:cNvSpPr txBox="1"/>
          <p:nvPr/>
        </p:nvSpPr>
        <p:spPr>
          <a:xfrm>
            <a:off x="3630812" y="1653986"/>
            <a:ext cx="2982990" cy="289823"/>
          </a:xfrm>
          <a:prstGeom prst="rect">
            <a:avLst/>
          </a:prstGeom>
        </p:spPr>
        <p:txBody>
          <a:bodyPr vert="horz" wrap="square" lIns="0" tIns="12700" rIns="0" bIns="0" rtlCol="0">
            <a:spAutoFit/>
          </a:bodyPr>
          <a:lstStyle/>
          <a:p>
            <a:pPr marL="12700">
              <a:lnSpc>
                <a:spcPct val="100000"/>
              </a:lnSpc>
              <a:spcBef>
                <a:spcPts val="100"/>
              </a:spcBef>
            </a:pPr>
            <a:r>
              <a:rPr sz="1800" b="1" spc="-15" dirty="0">
                <a:solidFill>
                  <a:schemeClr val="accent1">
                    <a:lumMod val="75000"/>
                  </a:schemeClr>
                </a:solidFill>
                <a:latin typeface="Lato" panose="020F0502020204030203" pitchFamily="34" charset="0"/>
                <a:ea typeface="Lato" panose="020F0502020204030203" pitchFamily="34" charset="0"/>
                <a:cs typeface="Lato" panose="020F0502020204030203" pitchFamily="34" charset="0"/>
              </a:rPr>
              <a:t>Features </a:t>
            </a:r>
            <a:r>
              <a:rPr sz="1800" b="1" dirty="0">
                <a:solidFill>
                  <a:schemeClr val="accent1">
                    <a:lumMod val="75000"/>
                  </a:schemeClr>
                </a:solidFill>
                <a:latin typeface="Lato" panose="020F0502020204030203" pitchFamily="34" charset="0"/>
                <a:ea typeface="Lato" panose="020F0502020204030203" pitchFamily="34" charset="0"/>
                <a:cs typeface="Lato" panose="020F0502020204030203" pitchFamily="34" charset="0"/>
              </a:rPr>
              <a:t>or</a:t>
            </a:r>
            <a:r>
              <a:rPr sz="1800" b="1" spc="-35" dirty="0">
                <a:solidFill>
                  <a:schemeClr val="accent1">
                    <a:lumMod val="75000"/>
                  </a:schemeClr>
                </a:solidFill>
                <a:latin typeface="Lato" panose="020F0502020204030203" pitchFamily="34" charset="0"/>
                <a:ea typeface="Lato" panose="020F0502020204030203" pitchFamily="34" charset="0"/>
                <a:cs typeface="Lato" panose="020F0502020204030203" pitchFamily="34" charset="0"/>
              </a:rPr>
              <a:t> </a:t>
            </a:r>
            <a:r>
              <a:rPr sz="1800" b="1" spc="-10" dirty="0">
                <a:solidFill>
                  <a:schemeClr val="accent1">
                    <a:lumMod val="75000"/>
                  </a:schemeClr>
                </a:solidFill>
                <a:latin typeface="Lato" panose="020F0502020204030203" pitchFamily="34" charset="0"/>
                <a:ea typeface="Lato" panose="020F0502020204030203" pitchFamily="34" charset="0"/>
                <a:cs typeface="Lato" panose="020F0502020204030203" pitchFamily="34" charset="0"/>
              </a:rPr>
              <a:t>predictors</a:t>
            </a:r>
            <a:endParaRPr sz="1800" b="1" dirty="0">
              <a:solidFill>
                <a:schemeClr val="accent1">
                  <a:lumMod val="75000"/>
                </a:schemeClr>
              </a:solidFill>
              <a:latin typeface="Lato" panose="020F0502020204030203" pitchFamily="34" charset="0"/>
              <a:ea typeface="Lato" panose="020F0502020204030203" pitchFamily="34" charset="0"/>
              <a:cs typeface="Lato" panose="020F0502020204030203" pitchFamily="34" charset="0"/>
            </a:endParaRPr>
          </a:p>
        </p:txBody>
      </p:sp>
      <p:sp>
        <p:nvSpPr>
          <p:cNvPr id="24" name="object 24"/>
          <p:cNvSpPr/>
          <p:nvPr/>
        </p:nvSpPr>
        <p:spPr>
          <a:xfrm>
            <a:off x="1872334" y="2080542"/>
            <a:ext cx="5419725" cy="349250"/>
          </a:xfrm>
          <a:custGeom>
            <a:avLst/>
            <a:gdLst/>
            <a:ahLst/>
            <a:cxnLst/>
            <a:rect l="l" t="t" r="r" b="b"/>
            <a:pathLst>
              <a:path w="5419725" h="349250">
                <a:moveTo>
                  <a:pt x="0" y="349175"/>
                </a:moveTo>
                <a:lnTo>
                  <a:pt x="2286" y="281218"/>
                </a:lnTo>
                <a:lnTo>
                  <a:pt x="8522" y="225723"/>
                </a:lnTo>
                <a:lnTo>
                  <a:pt x="17770" y="188307"/>
                </a:lnTo>
                <a:lnTo>
                  <a:pt x="29096" y="174587"/>
                </a:lnTo>
                <a:lnTo>
                  <a:pt x="2715448" y="174587"/>
                </a:lnTo>
                <a:lnTo>
                  <a:pt x="2726773" y="160867"/>
                </a:lnTo>
                <a:lnTo>
                  <a:pt x="2736021" y="123452"/>
                </a:lnTo>
                <a:lnTo>
                  <a:pt x="2742257" y="67957"/>
                </a:lnTo>
                <a:lnTo>
                  <a:pt x="2744544" y="0"/>
                </a:lnTo>
                <a:lnTo>
                  <a:pt x="2746830" y="67957"/>
                </a:lnTo>
                <a:lnTo>
                  <a:pt x="2753065" y="123452"/>
                </a:lnTo>
                <a:lnTo>
                  <a:pt x="2762314" y="160867"/>
                </a:lnTo>
                <a:lnTo>
                  <a:pt x="2773640" y="174587"/>
                </a:lnTo>
                <a:lnTo>
                  <a:pt x="5390621" y="174587"/>
                </a:lnTo>
                <a:lnTo>
                  <a:pt x="5401946" y="188307"/>
                </a:lnTo>
                <a:lnTo>
                  <a:pt x="5411194" y="225723"/>
                </a:lnTo>
                <a:lnTo>
                  <a:pt x="5417430" y="281218"/>
                </a:lnTo>
                <a:lnTo>
                  <a:pt x="5419717" y="349175"/>
                </a:lnTo>
              </a:path>
            </a:pathLst>
          </a:custGeom>
          <a:ln w="25400">
            <a:solidFill>
              <a:schemeClr val="accent1"/>
            </a:solidFill>
          </a:ln>
        </p:spPr>
        <p:txBody>
          <a:bodyPr wrap="square" lIns="0" tIns="0" rIns="0" bIns="0" rtlCol="0"/>
          <a:lstStyle/>
          <a:p>
            <a:endParaRPr>
              <a:latin typeface="Lato" panose="020F0502020204030203" pitchFamily="34" charset="0"/>
              <a:ea typeface="Lato" panose="020F0502020204030203" pitchFamily="34" charset="0"/>
              <a:cs typeface="Lato" panose="020F0502020204030203" pitchFamily="34" charset="0"/>
            </a:endParaRPr>
          </a:p>
        </p:txBody>
      </p:sp>
      <p:sp>
        <p:nvSpPr>
          <p:cNvPr id="25" name="object 25"/>
          <p:cNvSpPr/>
          <p:nvPr/>
        </p:nvSpPr>
        <p:spPr>
          <a:xfrm>
            <a:off x="7820372" y="2080542"/>
            <a:ext cx="1125220" cy="349250"/>
          </a:xfrm>
          <a:custGeom>
            <a:avLst/>
            <a:gdLst/>
            <a:ahLst/>
            <a:cxnLst/>
            <a:rect l="l" t="t" r="r" b="b"/>
            <a:pathLst>
              <a:path w="1125220" h="349250">
                <a:moveTo>
                  <a:pt x="0" y="349173"/>
                </a:moveTo>
                <a:lnTo>
                  <a:pt x="2286" y="281216"/>
                </a:lnTo>
                <a:lnTo>
                  <a:pt x="8522" y="225721"/>
                </a:lnTo>
                <a:lnTo>
                  <a:pt x="17771" y="188306"/>
                </a:lnTo>
                <a:lnTo>
                  <a:pt x="29096" y="174586"/>
                </a:lnTo>
                <a:lnTo>
                  <a:pt x="540531" y="174586"/>
                </a:lnTo>
                <a:lnTo>
                  <a:pt x="551857" y="160866"/>
                </a:lnTo>
                <a:lnTo>
                  <a:pt x="561106" y="123451"/>
                </a:lnTo>
                <a:lnTo>
                  <a:pt x="567342" y="67956"/>
                </a:lnTo>
                <a:lnTo>
                  <a:pt x="569628" y="0"/>
                </a:lnTo>
                <a:lnTo>
                  <a:pt x="571915" y="67956"/>
                </a:lnTo>
                <a:lnTo>
                  <a:pt x="578150" y="123451"/>
                </a:lnTo>
                <a:lnTo>
                  <a:pt x="587399" y="160866"/>
                </a:lnTo>
                <a:lnTo>
                  <a:pt x="598725" y="174586"/>
                </a:lnTo>
                <a:lnTo>
                  <a:pt x="1095760" y="174586"/>
                </a:lnTo>
                <a:lnTo>
                  <a:pt x="1107085" y="188306"/>
                </a:lnTo>
                <a:lnTo>
                  <a:pt x="1116334" y="225721"/>
                </a:lnTo>
                <a:lnTo>
                  <a:pt x="1122570" y="281216"/>
                </a:lnTo>
                <a:lnTo>
                  <a:pt x="1124857" y="349173"/>
                </a:lnTo>
              </a:path>
            </a:pathLst>
          </a:custGeom>
          <a:ln w="25400">
            <a:solidFill>
              <a:schemeClr val="accent2"/>
            </a:solidFill>
          </a:ln>
        </p:spPr>
        <p:txBody>
          <a:bodyPr wrap="square" lIns="0" tIns="0" rIns="0" bIns="0" rtlCol="0"/>
          <a:lstStyle/>
          <a:p>
            <a:endParaRPr>
              <a:latin typeface="Lato" panose="020F0502020204030203" pitchFamily="34" charset="0"/>
              <a:ea typeface="Lato" panose="020F0502020204030203" pitchFamily="34" charset="0"/>
              <a:cs typeface="Lato" panose="020F0502020204030203" pitchFamily="34" charset="0"/>
            </a:endParaRPr>
          </a:p>
        </p:txBody>
      </p:sp>
      <p:sp>
        <p:nvSpPr>
          <p:cNvPr id="26" name="object 26"/>
          <p:cNvSpPr txBox="1"/>
          <p:nvPr/>
        </p:nvSpPr>
        <p:spPr>
          <a:xfrm>
            <a:off x="7934212" y="1651700"/>
            <a:ext cx="1209788" cy="289823"/>
          </a:xfrm>
          <a:prstGeom prst="rect">
            <a:avLst/>
          </a:prstGeom>
        </p:spPr>
        <p:txBody>
          <a:bodyPr vert="horz" wrap="square" lIns="0" tIns="12700" rIns="0" bIns="0" rtlCol="0">
            <a:spAutoFit/>
          </a:bodyPr>
          <a:lstStyle/>
          <a:p>
            <a:pPr marL="12700">
              <a:lnSpc>
                <a:spcPct val="100000"/>
              </a:lnSpc>
              <a:spcBef>
                <a:spcPts val="100"/>
              </a:spcBef>
            </a:pPr>
            <a:r>
              <a:rPr sz="1800" b="1" spc="-5" dirty="0">
                <a:solidFill>
                  <a:schemeClr val="accent2"/>
                </a:solidFill>
                <a:latin typeface="Lato" panose="020F0502020204030203" pitchFamily="34" charset="0"/>
                <a:ea typeface="Lato" panose="020F0502020204030203" pitchFamily="34" charset="0"/>
                <a:cs typeface="Lato" panose="020F0502020204030203" pitchFamily="34" charset="0"/>
              </a:rPr>
              <a:t>O</a:t>
            </a:r>
            <a:r>
              <a:rPr sz="1800" b="1" dirty="0">
                <a:solidFill>
                  <a:schemeClr val="accent2"/>
                </a:solidFill>
                <a:latin typeface="Lato" panose="020F0502020204030203" pitchFamily="34" charset="0"/>
                <a:ea typeface="Lato" panose="020F0502020204030203" pitchFamily="34" charset="0"/>
                <a:cs typeface="Lato" panose="020F0502020204030203" pitchFamily="34" charset="0"/>
              </a:rPr>
              <a:t>u</a:t>
            </a:r>
            <a:r>
              <a:rPr sz="1800" b="1" spc="-25" dirty="0">
                <a:solidFill>
                  <a:schemeClr val="accent2"/>
                </a:solidFill>
                <a:latin typeface="Lato" panose="020F0502020204030203" pitchFamily="34" charset="0"/>
                <a:ea typeface="Lato" panose="020F0502020204030203" pitchFamily="34" charset="0"/>
                <a:cs typeface="Lato" panose="020F0502020204030203" pitchFamily="34" charset="0"/>
              </a:rPr>
              <a:t>t</a:t>
            </a:r>
            <a:r>
              <a:rPr sz="1800" b="1" spc="-15" dirty="0">
                <a:solidFill>
                  <a:schemeClr val="accent2"/>
                </a:solidFill>
                <a:latin typeface="Lato" panose="020F0502020204030203" pitchFamily="34" charset="0"/>
                <a:ea typeface="Lato" panose="020F0502020204030203" pitchFamily="34" charset="0"/>
                <a:cs typeface="Lato" panose="020F0502020204030203" pitchFamily="34" charset="0"/>
              </a:rPr>
              <a:t>c</a:t>
            </a:r>
            <a:r>
              <a:rPr sz="1800" b="1" dirty="0">
                <a:solidFill>
                  <a:schemeClr val="accent2"/>
                </a:solidFill>
                <a:latin typeface="Lato" panose="020F0502020204030203" pitchFamily="34" charset="0"/>
                <a:ea typeface="Lato" panose="020F0502020204030203" pitchFamily="34" charset="0"/>
                <a:cs typeface="Lato" panose="020F0502020204030203" pitchFamily="34" charset="0"/>
              </a:rPr>
              <a:t>o</a:t>
            </a:r>
            <a:r>
              <a:rPr sz="1800" b="1" spc="-5" dirty="0">
                <a:solidFill>
                  <a:schemeClr val="accent2"/>
                </a:solidFill>
                <a:latin typeface="Lato" panose="020F0502020204030203" pitchFamily="34" charset="0"/>
                <a:ea typeface="Lato" panose="020F0502020204030203" pitchFamily="34" charset="0"/>
                <a:cs typeface="Lato" panose="020F0502020204030203" pitchFamily="34" charset="0"/>
              </a:rPr>
              <a:t>m</a:t>
            </a:r>
            <a:r>
              <a:rPr sz="1800" b="1" dirty="0">
                <a:solidFill>
                  <a:schemeClr val="accent2"/>
                </a:solidFill>
                <a:latin typeface="Lato" panose="020F0502020204030203" pitchFamily="34" charset="0"/>
                <a:ea typeface="Lato" panose="020F0502020204030203" pitchFamily="34" charset="0"/>
                <a:cs typeface="Lato" panose="020F0502020204030203" pitchFamily="34" charset="0"/>
              </a:rPr>
              <a:t>e</a:t>
            </a:r>
          </a:p>
        </p:txBody>
      </p:sp>
      <p:graphicFrame>
        <p:nvGraphicFramePr>
          <p:cNvPr id="27" name="object 27"/>
          <p:cNvGraphicFramePr>
            <a:graphicFrameLocks noGrp="1"/>
          </p:cNvGraphicFramePr>
          <p:nvPr>
            <p:extLst>
              <p:ext uri="{D42A27DB-BD31-4B8C-83A1-F6EECF244321}">
                <p14:modId xmlns:p14="http://schemas.microsoft.com/office/powerpoint/2010/main" val="114118957"/>
              </p:ext>
            </p:extLst>
          </p:nvPr>
        </p:nvGraphicFramePr>
        <p:xfrm>
          <a:off x="457200" y="2583601"/>
          <a:ext cx="8488392" cy="3879850"/>
        </p:xfrm>
        <a:graphic>
          <a:graphicData uri="http://schemas.openxmlformats.org/drawingml/2006/table">
            <a:tbl>
              <a:tblPr firstRow="1" bandRow="1">
                <a:tableStyleId>{2D5ABB26-0587-4C30-8999-92F81FD0307C}</a:tableStyleId>
              </a:tblPr>
              <a:tblGrid>
                <a:gridCol w="1212628">
                  <a:extLst>
                    <a:ext uri="{9D8B030D-6E8A-4147-A177-3AD203B41FA5}">
                      <a16:colId xmlns:a16="http://schemas.microsoft.com/office/drawing/2014/main" val="20000"/>
                    </a:ext>
                  </a:extLst>
                </a:gridCol>
                <a:gridCol w="1212628">
                  <a:extLst>
                    <a:ext uri="{9D8B030D-6E8A-4147-A177-3AD203B41FA5}">
                      <a16:colId xmlns:a16="http://schemas.microsoft.com/office/drawing/2014/main" val="20001"/>
                    </a:ext>
                  </a:extLst>
                </a:gridCol>
                <a:gridCol w="1212628">
                  <a:extLst>
                    <a:ext uri="{9D8B030D-6E8A-4147-A177-3AD203B41FA5}">
                      <a16:colId xmlns:a16="http://schemas.microsoft.com/office/drawing/2014/main" val="20002"/>
                    </a:ext>
                  </a:extLst>
                </a:gridCol>
                <a:gridCol w="1212627">
                  <a:extLst>
                    <a:ext uri="{9D8B030D-6E8A-4147-A177-3AD203B41FA5}">
                      <a16:colId xmlns:a16="http://schemas.microsoft.com/office/drawing/2014/main" val="20003"/>
                    </a:ext>
                  </a:extLst>
                </a:gridCol>
                <a:gridCol w="1212627">
                  <a:extLst>
                    <a:ext uri="{9D8B030D-6E8A-4147-A177-3AD203B41FA5}">
                      <a16:colId xmlns:a16="http://schemas.microsoft.com/office/drawing/2014/main" val="20004"/>
                    </a:ext>
                  </a:extLst>
                </a:gridCol>
                <a:gridCol w="1212627">
                  <a:extLst>
                    <a:ext uri="{9D8B030D-6E8A-4147-A177-3AD203B41FA5}">
                      <a16:colId xmlns:a16="http://schemas.microsoft.com/office/drawing/2014/main" val="20005"/>
                    </a:ext>
                  </a:extLst>
                </a:gridCol>
                <a:gridCol w="1212627">
                  <a:extLst>
                    <a:ext uri="{9D8B030D-6E8A-4147-A177-3AD203B41FA5}">
                      <a16:colId xmlns:a16="http://schemas.microsoft.com/office/drawing/2014/main" val="20006"/>
                    </a:ext>
                  </a:extLst>
                </a:gridCol>
              </a:tblGrid>
              <a:tr h="639445">
                <a:tc>
                  <a:txBody>
                    <a:bodyPr/>
                    <a:lstStyle/>
                    <a:p>
                      <a:pPr algn="ctr">
                        <a:lnSpc>
                          <a:spcPct val="100000"/>
                        </a:lnSpc>
                        <a:spcBef>
                          <a:spcPts val="15"/>
                        </a:spcBef>
                      </a:pPr>
                      <a:endParaRPr sz="2400" b="1" dirty="0">
                        <a:latin typeface="Lato" panose="020F0502020204030203" pitchFamily="34" charset="0"/>
                        <a:ea typeface="Lato" panose="020F0502020204030203" pitchFamily="34" charset="0"/>
                        <a:cs typeface="Lato" panose="020F0502020204030203" pitchFamily="34" charset="0"/>
                      </a:endParaRPr>
                    </a:p>
                    <a:p>
                      <a:pPr marL="116839" algn="ctr">
                        <a:lnSpc>
                          <a:spcPct val="100000"/>
                        </a:lnSpc>
                      </a:pPr>
                      <a:r>
                        <a:rPr sz="1800" b="1" spc="-5" dirty="0">
                          <a:latin typeface="Lato" panose="020F0502020204030203" pitchFamily="34" charset="0"/>
                          <a:ea typeface="Lato" panose="020F0502020204030203" pitchFamily="34" charset="0"/>
                          <a:cs typeface="Lato" panose="020F0502020204030203" pitchFamily="34" charset="0"/>
                        </a:rPr>
                        <a:t>Molecule</a:t>
                      </a:r>
                      <a:endParaRPr sz="1800" b="1" dirty="0">
                        <a:solidFill>
                          <a:schemeClr val="tx1"/>
                        </a:solidFill>
                        <a:latin typeface="Lato" panose="020F0502020204030203" pitchFamily="34" charset="0"/>
                        <a:ea typeface="Lato" panose="020F0502020204030203" pitchFamily="34" charset="0"/>
                        <a:cs typeface="Lato" panose="020F0502020204030203" pitchFamily="34" charset="0"/>
                      </a:endParaRPr>
                    </a:p>
                  </a:txBody>
                  <a:tcPr marL="0" marR="0" marT="1905"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85000"/>
                      </a:schemeClr>
                    </a:solidFill>
                  </a:tcPr>
                </a:tc>
                <a:tc>
                  <a:txBody>
                    <a:bodyPr/>
                    <a:lstStyle/>
                    <a:p>
                      <a:pPr marL="239395" marR="106045" indent="-113030" algn="ctr">
                        <a:lnSpc>
                          <a:spcPts val="2130"/>
                        </a:lnSpc>
                        <a:spcBef>
                          <a:spcPts val="710"/>
                        </a:spcBef>
                      </a:pPr>
                      <a:r>
                        <a:rPr sz="1800" b="1" dirty="0">
                          <a:latin typeface="Lato" panose="020F0502020204030203" pitchFamily="34" charset="0"/>
                          <a:ea typeface="Lato" panose="020F0502020204030203" pitchFamily="34" charset="0"/>
                          <a:cs typeface="Lato" panose="020F0502020204030203" pitchFamily="34" charset="0"/>
                        </a:rPr>
                        <a:t>D</a:t>
                      </a:r>
                      <a:r>
                        <a:rPr sz="1800" b="1" spc="-10" dirty="0">
                          <a:latin typeface="Lato" panose="020F0502020204030203" pitchFamily="34" charset="0"/>
                          <a:ea typeface="Lato" panose="020F0502020204030203" pitchFamily="34" charset="0"/>
                          <a:cs typeface="Lato" panose="020F0502020204030203" pitchFamily="34" charset="0"/>
                        </a:rPr>
                        <a:t>i</a:t>
                      </a:r>
                      <a:r>
                        <a:rPr sz="1800" b="1" spc="0" dirty="0">
                          <a:latin typeface="Lato" panose="020F0502020204030203" pitchFamily="34" charset="0"/>
                          <a:ea typeface="Lato" panose="020F0502020204030203" pitchFamily="34" charset="0"/>
                          <a:cs typeface="Lato" panose="020F0502020204030203" pitchFamily="34" charset="0"/>
                        </a:rPr>
                        <a:t>ff</a:t>
                      </a:r>
                      <a:r>
                        <a:rPr sz="1800" b="1" spc="-5" dirty="0">
                          <a:latin typeface="Lato" panose="020F0502020204030203" pitchFamily="34" charset="0"/>
                          <a:ea typeface="Lato" panose="020F0502020204030203" pitchFamily="34" charset="0"/>
                          <a:cs typeface="Lato" panose="020F0502020204030203" pitchFamily="34" charset="0"/>
                        </a:rPr>
                        <a:t>u</a:t>
                      </a:r>
                      <a:r>
                        <a:rPr sz="1800" b="1" spc="-10" dirty="0">
                          <a:latin typeface="Lato" panose="020F0502020204030203" pitchFamily="34" charset="0"/>
                          <a:ea typeface="Lato" panose="020F0502020204030203" pitchFamily="34" charset="0"/>
                          <a:cs typeface="Lato" panose="020F0502020204030203" pitchFamily="34" charset="0"/>
                        </a:rPr>
                        <a:t>s</a:t>
                      </a:r>
                      <a:r>
                        <a:rPr sz="1800" b="1" spc="-5" dirty="0">
                          <a:latin typeface="Lato" panose="020F0502020204030203" pitchFamily="34" charset="0"/>
                          <a:ea typeface="Lato" panose="020F0502020204030203" pitchFamily="34" charset="0"/>
                          <a:cs typeface="Lato" panose="020F0502020204030203" pitchFamily="34" charset="0"/>
                        </a:rPr>
                        <a:t>io</a:t>
                      </a:r>
                      <a:r>
                        <a:rPr sz="1800" b="1" dirty="0">
                          <a:latin typeface="Lato" panose="020F0502020204030203" pitchFamily="34" charset="0"/>
                          <a:ea typeface="Lato" panose="020F0502020204030203" pitchFamily="34" charset="0"/>
                          <a:cs typeface="Lato" panose="020F0502020204030203" pitchFamily="34" charset="0"/>
                        </a:rPr>
                        <a:t>n  </a:t>
                      </a:r>
                      <a:r>
                        <a:rPr sz="1800" b="1" spc="-15" dirty="0">
                          <a:latin typeface="Lato" panose="020F0502020204030203" pitchFamily="34" charset="0"/>
                          <a:ea typeface="Lato" panose="020F0502020204030203" pitchFamily="34" charset="0"/>
                          <a:cs typeface="Lato" panose="020F0502020204030203" pitchFamily="34" charset="0"/>
                        </a:rPr>
                        <a:t>(nm/s)</a:t>
                      </a:r>
                      <a:endParaRPr sz="1800" b="1" dirty="0">
                        <a:solidFill>
                          <a:schemeClr val="tx1"/>
                        </a:solidFill>
                        <a:latin typeface="Lato" panose="020F0502020204030203" pitchFamily="34" charset="0"/>
                        <a:ea typeface="Lato" panose="020F0502020204030203" pitchFamily="34" charset="0"/>
                        <a:cs typeface="Lato" panose="020F0502020204030203" pitchFamily="34" charset="0"/>
                      </a:endParaRPr>
                    </a:p>
                  </a:txBody>
                  <a:tcPr marL="0" marR="0" marT="9017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217804" marR="55880" indent="-140970" algn="ctr">
                        <a:lnSpc>
                          <a:spcPts val="2130"/>
                        </a:lnSpc>
                        <a:spcBef>
                          <a:spcPts val="710"/>
                        </a:spcBef>
                      </a:pPr>
                      <a:r>
                        <a:rPr sz="1800" b="1" dirty="0">
                          <a:latin typeface="Lato" panose="020F0502020204030203" pitchFamily="34" charset="0"/>
                          <a:ea typeface="Lato" panose="020F0502020204030203" pitchFamily="34" charset="0"/>
                          <a:cs typeface="Lato" panose="020F0502020204030203" pitchFamily="34" charset="0"/>
                        </a:rPr>
                        <a:t>M</a:t>
                      </a:r>
                      <a:r>
                        <a:rPr sz="1800" b="1" spc="-10" dirty="0">
                          <a:latin typeface="Lato" panose="020F0502020204030203" pitchFamily="34" charset="0"/>
                          <a:ea typeface="Lato" panose="020F0502020204030203" pitchFamily="34" charset="0"/>
                          <a:cs typeface="Lato" panose="020F0502020204030203" pitchFamily="34" charset="0"/>
                        </a:rPr>
                        <a:t>o</a:t>
                      </a:r>
                      <a:r>
                        <a:rPr sz="1800" b="1" spc="-5" dirty="0">
                          <a:latin typeface="Lato" panose="020F0502020204030203" pitchFamily="34" charset="0"/>
                          <a:ea typeface="Lato" panose="020F0502020204030203" pitchFamily="34" charset="0"/>
                          <a:cs typeface="Lato" panose="020F0502020204030203" pitchFamily="34" charset="0"/>
                        </a:rPr>
                        <a:t>l</a:t>
                      </a:r>
                      <a:r>
                        <a:rPr sz="1800" b="1" spc="-10" dirty="0">
                          <a:latin typeface="Lato" panose="020F0502020204030203" pitchFamily="34" charset="0"/>
                          <a:ea typeface="Lato" panose="020F0502020204030203" pitchFamily="34" charset="0"/>
                          <a:cs typeface="Lato" panose="020F0502020204030203" pitchFamily="34" charset="0"/>
                        </a:rPr>
                        <a:t>e</a:t>
                      </a:r>
                      <a:r>
                        <a:rPr sz="1800" b="1" spc="-5" dirty="0">
                          <a:latin typeface="Lato" panose="020F0502020204030203" pitchFamily="34" charset="0"/>
                          <a:ea typeface="Lato" panose="020F0502020204030203" pitchFamily="34" charset="0"/>
                          <a:cs typeface="Lato" panose="020F0502020204030203" pitchFamily="34" charset="0"/>
                        </a:rPr>
                        <a:t>cula</a:t>
                      </a:r>
                      <a:r>
                        <a:rPr sz="1800" b="1" dirty="0">
                          <a:latin typeface="Lato" panose="020F0502020204030203" pitchFamily="34" charset="0"/>
                          <a:ea typeface="Lato" panose="020F0502020204030203" pitchFamily="34" charset="0"/>
                          <a:cs typeface="Lato" panose="020F0502020204030203" pitchFamily="34" charset="0"/>
                        </a:rPr>
                        <a:t>r  </a:t>
                      </a:r>
                      <a:r>
                        <a:rPr sz="1800" b="1" spc="-20" dirty="0">
                          <a:latin typeface="Lato" panose="020F0502020204030203" pitchFamily="34" charset="0"/>
                          <a:ea typeface="Lato" panose="020F0502020204030203" pitchFamily="34" charset="0"/>
                          <a:cs typeface="Lato" panose="020F0502020204030203" pitchFamily="34" charset="0"/>
                        </a:rPr>
                        <a:t>Weight</a:t>
                      </a:r>
                      <a:endParaRPr sz="1800" b="1" dirty="0">
                        <a:solidFill>
                          <a:schemeClr val="tx1"/>
                        </a:solidFill>
                        <a:latin typeface="Lato" panose="020F0502020204030203" pitchFamily="34" charset="0"/>
                        <a:ea typeface="Lato" panose="020F0502020204030203" pitchFamily="34" charset="0"/>
                        <a:cs typeface="Lato" panose="020F0502020204030203" pitchFamily="34" charset="0"/>
                      </a:endParaRPr>
                    </a:p>
                  </a:txBody>
                  <a:tcPr marL="0" marR="0" marT="9017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ctr">
                        <a:lnSpc>
                          <a:spcPct val="100000"/>
                        </a:lnSpc>
                        <a:spcBef>
                          <a:spcPts val="15"/>
                        </a:spcBef>
                      </a:pPr>
                      <a:endParaRPr sz="2400" b="1" dirty="0">
                        <a:latin typeface="Lato" panose="020F0502020204030203" pitchFamily="34" charset="0"/>
                        <a:ea typeface="Lato" panose="020F0502020204030203" pitchFamily="34" charset="0"/>
                        <a:cs typeface="Lato" panose="020F0502020204030203" pitchFamily="34" charset="0"/>
                      </a:endParaRPr>
                    </a:p>
                    <a:p>
                      <a:pPr marL="62865" algn="ctr">
                        <a:lnSpc>
                          <a:spcPct val="100000"/>
                        </a:lnSpc>
                      </a:pPr>
                      <a:r>
                        <a:rPr sz="1800" b="1" spc="-5" dirty="0">
                          <a:latin typeface="Lato" panose="020F0502020204030203" pitchFamily="34" charset="0"/>
                          <a:ea typeface="Lato" panose="020F0502020204030203" pitchFamily="34" charset="0"/>
                          <a:cs typeface="Lato" panose="020F0502020204030203" pitchFamily="34" charset="0"/>
                        </a:rPr>
                        <a:t>C=C</a:t>
                      </a:r>
                      <a:r>
                        <a:rPr sz="1800" b="1" spc="-45" dirty="0">
                          <a:latin typeface="Lato" panose="020F0502020204030203" pitchFamily="34" charset="0"/>
                          <a:ea typeface="Lato" panose="020F0502020204030203" pitchFamily="34" charset="0"/>
                          <a:cs typeface="Lato" panose="020F0502020204030203" pitchFamily="34" charset="0"/>
                        </a:rPr>
                        <a:t> </a:t>
                      </a:r>
                      <a:r>
                        <a:rPr sz="1800" b="1" spc="-5" dirty="0">
                          <a:latin typeface="Lato" panose="020F0502020204030203" pitchFamily="34" charset="0"/>
                          <a:ea typeface="Lato" panose="020F0502020204030203" pitchFamily="34" charset="0"/>
                          <a:cs typeface="Lato" panose="020F0502020204030203" pitchFamily="34" charset="0"/>
                        </a:rPr>
                        <a:t>bonds</a:t>
                      </a:r>
                      <a:endParaRPr sz="1800" b="1" dirty="0">
                        <a:solidFill>
                          <a:schemeClr val="tx1"/>
                        </a:solidFill>
                        <a:latin typeface="Lato" panose="020F0502020204030203" pitchFamily="34" charset="0"/>
                        <a:ea typeface="Lato" panose="020F0502020204030203" pitchFamily="34" charset="0"/>
                        <a:cs typeface="Lato" panose="020F0502020204030203" pitchFamily="34" charset="0"/>
                      </a:endParaRPr>
                    </a:p>
                  </a:txBody>
                  <a:tcPr marL="0" marR="0" marT="1905"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227965" marR="183515" indent="-22860" algn="ctr">
                        <a:lnSpc>
                          <a:spcPts val="2130"/>
                        </a:lnSpc>
                        <a:spcBef>
                          <a:spcPts val="710"/>
                        </a:spcBef>
                      </a:pPr>
                      <a:r>
                        <a:rPr sz="1800" b="1" dirty="0">
                          <a:latin typeface="Lato" panose="020F0502020204030203" pitchFamily="34" charset="0"/>
                          <a:ea typeface="Lato" panose="020F0502020204030203" pitchFamily="34" charset="0"/>
                          <a:cs typeface="Lato" panose="020F0502020204030203" pitchFamily="34" charset="0"/>
                        </a:rPr>
                        <a:t>H</a:t>
                      </a:r>
                      <a:r>
                        <a:rPr sz="1800" b="1" spc="-5" dirty="0">
                          <a:latin typeface="Lato" panose="020F0502020204030203" pitchFamily="34" charset="0"/>
                          <a:ea typeface="Lato" panose="020F0502020204030203" pitchFamily="34" charset="0"/>
                          <a:cs typeface="Lato" panose="020F0502020204030203" pitchFamily="34" charset="0"/>
                        </a:rPr>
                        <a:t>-b</a:t>
                      </a:r>
                      <a:r>
                        <a:rPr sz="1800" b="1" spc="-10" dirty="0">
                          <a:latin typeface="Lato" panose="020F0502020204030203" pitchFamily="34" charset="0"/>
                          <a:ea typeface="Lato" panose="020F0502020204030203" pitchFamily="34" charset="0"/>
                          <a:cs typeface="Lato" panose="020F0502020204030203" pitchFamily="34" charset="0"/>
                        </a:rPr>
                        <a:t>o</a:t>
                      </a:r>
                      <a:r>
                        <a:rPr sz="1800" b="1" spc="-5" dirty="0">
                          <a:latin typeface="Lato" panose="020F0502020204030203" pitchFamily="34" charset="0"/>
                          <a:ea typeface="Lato" panose="020F0502020204030203" pitchFamily="34" charset="0"/>
                          <a:cs typeface="Lato" panose="020F0502020204030203" pitchFamily="34" charset="0"/>
                        </a:rPr>
                        <a:t>nd  </a:t>
                      </a:r>
                      <a:r>
                        <a:rPr sz="1800" b="1" spc="-10" dirty="0">
                          <a:latin typeface="Lato" panose="020F0502020204030203" pitchFamily="34" charset="0"/>
                          <a:ea typeface="Lato" panose="020F0502020204030203" pitchFamily="34" charset="0"/>
                          <a:cs typeface="Lato" panose="020F0502020204030203" pitchFamily="34" charset="0"/>
                        </a:rPr>
                        <a:t>donors</a:t>
                      </a:r>
                      <a:endParaRPr sz="1800" b="1" dirty="0">
                        <a:solidFill>
                          <a:schemeClr val="tx1"/>
                        </a:solidFill>
                        <a:latin typeface="Lato" panose="020F0502020204030203" pitchFamily="34" charset="0"/>
                        <a:ea typeface="Lato" panose="020F0502020204030203" pitchFamily="34" charset="0"/>
                        <a:cs typeface="Lato" panose="020F0502020204030203" pitchFamily="34" charset="0"/>
                      </a:endParaRPr>
                    </a:p>
                  </a:txBody>
                  <a:tcPr marL="0" marR="0" marT="9017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103505" marR="80010" indent="101600" algn="ctr">
                        <a:lnSpc>
                          <a:spcPts val="2130"/>
                        </a:lnSpc>
                        <a:spcBef>
                          <a:spcPts val="710"/>
                        </a:spcBef>
                      </a:pPr>
                      <a:r>
                        <a:rPr sz="1800" b="1" spc="-5" dirty="0">
                          <a:latin typeface="Lato" panose="020F0502020204030203" pitchFamily="34" charset="0"/>
                          <a:ea typeface="Lato" panose="020F0502020204030203" pitchFamily="34" charset="0"/>
                          <a:cs typeface="Lato" panose="020F0502020204030203" pitchFamily="34" charset="0"/>
                        </a:rPr>
                        <a:t>H-bond  acce</a:t>
                      </a:r>
                      <a:r>
                        <a:rPr sz="1800" b="1" spc="-10" dirty="0">
                          <a:latin typeface="Lato" panose="020F0502020204030203" pitchFamily="34" charset="0"/>
                          <a:ea typeface="Lato" panose="020F0502020204030203" pitchFamily="34" charset="0"/>
                          <a:cs typeface="Lato" panose="020F0502020204030203" pitchFamily="34" charset="0"/>
                        </a:rPr>
                        <a:t>p</a:t>
                      </a:r>
                      <a:r>
                        <a:rPr sz="1800" b="1" spc="-20" dirty="0">
                          <a:latin typeface="Lato" panose="020F0502020204030203" pitchFamily="34" charset="0"/>
                          <a:ea typeface="Lato" panose="020F0502020204030203" pitchFamily="34" charset="0"/>
                          <a:cs typeface="Lato" panose="020F0502020204030203" pitchFamily="34" charset="0"/>
                        </a:rPr>
                        <a:t>t</a:t>
                      </a:r>
                      <a:r>
                        <a:rPr sz="1800" b="1" spc="-5" dirty="0">
                          <a:latin typeface="Lato" panose="020F0502020204030203" pitchFamily="34" charset="0"/>
                          <a:ea typeface="Lato" panose="020F0502020204030203" pitchFamily="34" charset="0"/>
                          <a:cs typeface="Lato" panose="020F0502020204030203" pitchFamily="34" charset="0"/>
                        </a:rPr>
                        <a:t>o</a:t>
                      </a:r>
                      <a:r>
                        <a:rPr sz="1800" b="1" spc="-25" dirty="0">
                          <a:latin typeface="Lato" panose="020F0502020204030203" pitchFamily="34" charset="0"/>
                          <a:ea typeface="Lato" panose="020F0502020204030203" pitchFamily="34" charset="0"/>
                          <a:cs typeface="Lato" panose="020F0502020204030203" pitchFamily="34" charset="0"/>
                        </a:rPr>
                        <a:t>r</a:t>
                      </a:r>
                      <a:r>
                        <a:rPr sz="1800" b="1" dirty="0">
                          <a:latin typeface="Lato" panose="020F0502020204030203" pitchFamily="34" charset="0"/>
                          <a:ea typeface="Lato" panose="020F0502020204030203" pitchFamily="34" charset="0"/>
                          <a:cs typeface="Lato" panose="020F0502020204030203" pitchFamily="34" charset="0"/>
                        </a:rPr>
                        <a:t>s</a:t>
                      </a:r>
                      <a:endParaRPr sz="1800" b="1" dirty="0">
                        <a:solidFill>
                          <a:schemeClr val="tx1"/>
                        </a:solidFill>
                        <a:latin typeface="Lato" panose="020F0502020204030203" pitchFamily="34" charset="0"/>
                        <a:ea typeface="Lato" panose="020F0502020204030203" pitchFamily="34" charset="0"/>
                        <a:cs typeface="Lato" panose="020F0502020204030203" pitchFamily="34" charset="0"/>
                      </a:endParaRPr>
                    </a:p>
                  </a:txBody>
                  <a:tcPr marL="0" marR="0" marT="9017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ctr">
                        <a:lnSpc>
                          <a:spcPct val="100000"/>
                        </a:lnSpc>
                        <a:spcBef>
                          <a:spcPts val="5"/>
                        </a:spcBef>
                      </a:pPr>
                      <a:endParaRPr sz="2350" b="1" dirty="0">
                        <a:latin typeface="Lato" panose="020F0502020204030203" pitchFamily="34" charset="0"/>
                        <a:ea typeface="Lato" panose="020F0502020204030203" pitchFamily="34" charset="0"/>
                        <a:cs typeface="Lato" panose="020F0502020204030203" pitchFamily="34" charset="0"/>
                      </a:endParaRPr>
                    </a:p>
                    <a:p>
                      <a:pPr marL="201295" algn="ctr">
                        <a:lnSpc>
                          <a:spcPct val="100000"/>
                        </a:lnSpc>
                      </a:pPr>
                      <a:r>
                        <a:rPr sz="1800" b="1" spc="-15" dirty="0">
                          <a:latin typeface="Lato" panose="020F0502020204030203" pitchFamily="34" charset="0"/>
                          <a:ea typeface="Lato" panose="020F0502020204030203" pitchFamily="34" charset="0"/>
                          <a:cs typeface="Lato" panose="020F0502020204030203" pitchFamily="34" charset="0"/>
                        </a:rPr>
                        <a:t>Kd</a:t>
                      </a:r>
                      <a:r>
                        <a:rPr sz="1800" b="1" spc="-25" dirty="0">
                          <a:latin typeface="Lato" panose="020F0502020204030203" pitchFamily="34" charset="0"/>
                          <a:ea typeface="Lato" panose="020F0502020204030203" pitchFamily="34" charset="0"/>
                          <a:cs typeface="Lato" panose="020F0502020204030203" pitchFamily="34" charset="0"/>
                        </a:rPr>
                        <a:t> </a:t>
                      </a:r>
                      <a:r>
                        <a:rPr sz="1800" b="1" dirty="0">
                          <a:latin typeface="Lato" panose="020F0502020204030203" pitchFamily="34" charset="0"/>
                          <a:ea typeface="Lato" panose="020F0502020204030203" pitchFamily="34" charset="0"/>
                          <a:cs typeface="Lato" panose="020F0502020204030203" pitchFamily="34" charset="0"/>
                        </a:rPr>
                        <a:t>(fM)</a:t>
                      </a:r>
                      <a:endParaRPr sz="1800" b="1" dirty="0">
                        <a:solidFill>
                          <a:schemeClr val="tx1"/>
                        </a:solidFill>
                        <a:latin typeface="Lato" panose="020F0502020204030203" pitchFamily="34" charset="0"/>
                        <a:ea typeface="Lato" panose="020F0502020204030203" pitchFamily="34" charset="0"/>
                        <a:cs typeface="Lato" panose="020F0502020204030203" pitchFamily="34" charset="0"/>
                      </a:endParaRPr>
                    </a:p>
                  </a:txBody>
                  <a:tcPr marL="0" marR="0" marT="635"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2">
                        <a:lumMod val="60000"/>
                        <a:lumOff val="40000"/>
                      </a:schemeClr>
                    </a:solidFill>
                  </a:tcPr>
                </a:tc>
                <a:extLst>
                  <a:ext uri="{0D108BD9-81ED-4DB2-BD59-A6C34878D82A}">
                    <a16:rowId xmlns:a16="http://schemas.microsoft.com/office/drawing/2014/main" val="10000"/>
                  </a:ext>
                </a:extLst>
              </a:tr>
              <a:tr h="321945">
                <a:tc>
                  <a:txBody>
                    <a:bodyPr/>
                    <a:lstStyle/>
                    <a:p>
                      <a:pPr algn="ctr">
                        <a:lnSpc>
                          <a:spcPts val="2145"/>
                        </a:lnSpc>
                        <a:spcBef>
                          <a:spcPts val="290"/>
                        </a:spcBef>
                      </a:pPr>
                      <a:r>
                        <a:rPr sz="1800" dirty="0">
                          <a:latin typeface="Lato" panose="020F0502020204030203" pitchFamily="34" charset="0"/>
                          <a:ea typeface="Lato" panose="020F0502020204030203" pitchFamily="34" charset="0"/>
                          <a:cs typeface="Lato" panose="020F0502020204030203" pitchFamily="34" charset="0"/>
                        </a:rPr>
                        <a:t>1</a:t>
                      </a:r>
                      <a:endParaRPr sz="1800" dirty="0">
                        <a:solidFill>
                          <a:schemeClr val="tx1">
                            <a:lumMod val="85000"/>
                            <a:lumOff val="15000"/>
                          </a:schemeClr>
                        </a:solidFill>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lnSpc>
                          <a:spcPts val="2145"/>
                        </a:lnSpc>
                        <a:spcBef>
                          <a:spcPts val="290"/>
                        </a:spcBef>
                      </a:pPr>
                      <a:r>
                        <a:rPr sz="1800" dirty="0">
                          <a:latin typeface="Lato" panose="020F0502020204030203" pitchFamily="34" charset="0"/>
                          <a:ea typeface="Lato" panose="020F0502020204030203" pitchFamily="34" charset="0"/>
                          <a:cs typeface="Lato" panose="020F0502020204030203" pitchFamily="34" charset="0"/>
                        </a:rPr>
                        <a:t>8</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ts val="2145"/>
                        </a:lnSpc>
                        <a:spcBef>
                          <a:spcPts val="290"/>
                        </a:spcBef>
                      </a:pPr>
                      <a:r>
                        <a:rPr sz="1800" dirty="0">
                          <a:latin typeface="Lato" panose="020F0502020204030203" pitchFamily="34" charset="0"/>
                          <a:ea typeface="Lato" panose="020F0502020204030203" pitchFamily="34" charset="0"/>
                          <a:cs typeface="Lato" panose="020F0502020204030203" pitchFamily="34" charset="0"/>
                        </a:rPr>
                        <a:t>66</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ts val="2145"/>
                        </a:lnSpc>
                        <a:spcBef>
                          <a:spcPts val="290"/>
                        </a:spcBef>
                      </a:pPr>
                      <a:r>
                        <a:rPr sz="1800" dirty="0">
                          <a:latin typeface="Lato" panose="020F0502020204030203" pitchFamily="34" charset="0"/>
                          <a:ea typeface="Lato" panose="020F0502020204030203" pitchFamily="34" charset="0"/>
                          <a:cs typeface="Lato" panose="020F0502020204030203" pitchFamily="34" charset="0"/>
                        </a:rPr>
                        <a:t>1</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ts val="2145"/>
                        </a:lnSpc>
                        <a:spcBef>
                          <a:spcPts val="290"/>
                        </a:spcBef>
                      </a:pPr>
                      <a:r>
                        <a:rPr sz="1800" dirty="0">
                          <a:latin typeface="Lato" panose="020F0502020204030203" pitchFamily="34" charset="0"/>
                          <a:ea typeface="Lato" panose="020F0502020204030203" pitchFamily="34" charset="0"/>
                          <a:cs typeface="Lato" panose="020F0502020204030203" pitchFamily="34" charset="0"/>
                        </a:rPr>
                        <a:t>0</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ts val="2145"/>
                        </a:lnSpc>
                        <a:spcBef>
                          <a:spcPts val="290"/>
                        </a:spcBef>
                      </a:pPr>
                      <a:r>
                        <a:rPr sz="1800" dirty="0">
                          <a:latin typeface="Lato" panose="020F0502020204030203" pitchFamily="34" charset="0"/>
                          <a:ea typeface="Lato" panose="020F0502020204030203" pitchFamily="34" charset="0"/>
                          <a:cs typeface="Lato" panose="020F0502020204030203" pitchFamily="34" charset="0"/>
                        </a:rPr>
                        <a:t>0</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ts val="2145"/>
                        </a:lnSpc>
                        <a:spcBef>
                          <a:spcPts val="290"/>
                        </a:spcBef>
                      </a:pPr>
                      <a:r>
                        <a:rPr sz="1800" dirty="0">
                          <a:latin typeface="Lato" panose="020F0502020204030203" pitchFamily="34" charset="0"/>
                          <a:ea typeface="Lato" panose="020F0502020204030203" pitchFamily="34" charset="0"/>
                          <a:cs typeface="Lato" panose="020F0502020204030203" pitchFamily="34" charset="0"/>
                        </a:rPr>
                        <a:t>1</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01"/>
                  </a:ext>
                </a:extLst>
              </a:tr>
              <a:tr h="335280">
                <a:tc>
                  <a:txBody>
                    <a:bodyPr/>
                    <a:lstStyle/>
                    <a:p>
                      <a:pPr algn="ctr">
                        <a:lnSpc>
                          <a:spcPct val="100000"/>
                        </a:lnSpc>
                        <a:spcBef>
                          <a:spcPts val="305"/>
                        </a:spcBef>
                      </a:pPr>
                      <a:r>
                        <a:rPr sz="1800" dirty="0">
                          <a:latin typeface="Lato" panose="020F0502020204030203" pitchFamily="34" charset="0"/>
                          <a:ea typeface="Lato" panose="020F0502020204030203" pitchFamily="34" charset="0"/>
                          <a:cs typeface="Lato" panose="020F0502020204030203" pitchFamily="34" charset="0"/>
                        </a:rPr>
                        <a:t>2</a:t>
                      </a:r>
                      <a:endParaRPr sz="1800" dirty="0">
                        <a:solidFill>
                          <a:schemeClr val="tx1">
                            <a:lumMod val="85000"/>
                            <a:lumOff val="15000"/>
                          </a:schemeClr>
                        </a:solidFill>
                        <a:latin typeface="Lato" panose="020F0502020204030203" pitchFamily="34" charset="0"/>
                        <a:ea typeface="Lato" panose="020F0502020204030203" pitchFamily="34" charset="0"/>
                        <a:cs typeface="Lato" panose="020F0502020204030203" pitchFamily="34" charset="0"/>
                      </a:endParaRPr>
                    </a:p>
                  </a:txBody>
                  <a:tcPr marL="0" marR="0" marT="38735"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lnSpc>
                          <a:spcPct val="100000"/>
                        </a:lnSpc>
                        <a:spcBef>
                          <a:spcPts val="305"/>
                        </a:spcBef>
                      </a:pPr>
                      <a:r>
                        <a:rPr sz="1800" dirty="0">
                          <a:latin typeface="Lato" panose="020F0502020204030203" pitchFamily="34" charset="0"/>
                          <a:ea typeface="Lato" panose="020F0502020204030203" pitchFamily="34" charset="0"/>
                          <a:cs typeface="Lato" panose="020F0502020204030203" pitchFamily="34" charset="0"/>
                        </a:rPr>
                        <a:t>5</a:t>
                      </a:r>
                    </a:p>
                  </a:txBody>
                  <a:tcPr marL="0" marR="0" marT="38735"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305"/>
                        </a:spcBef>
                      </a:pPr>
                      <a:r>
                        <a:rPr sz="1800" dirty="0">
                          <a:latin typeface="Lato" panose="020F0502020204030203" pitchFamily="34" charset="0"/>
                          <a:ea typeface="Lato" panose="020F0502020204030203" pitchFamily="34" charset="0"/>
                          <a:cs typeface="Lato" panose="020F0502020204030203" pitchFamily="34" charset="0"/>
                        </a:rPr>
                        <a:t>44</a:t>
                      </a:r>
                    </a:p>
                  </a:txBody>
                  <a:tcPr marL="0" marR="0" marT="38735"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305"/>
                        </a:spcBef>
                      </a:pPr>
                      <a:r>
                        <a:rPr sz="1800" dirty="0">
                          <a:latin typeface="Lato" panose="020F0502020204030203" pitchFamily="34" charset="0"/>
                          <a:ea typeface="Lato" panose="020F0502020204030203" pitchFamily="34" charset="0"/>
                          <a:cs typeface="Lato" panose="020F0502020204030203" pitchFamily="34" charset="0"/>
                        </a:rPr>
                        <a:t>2</a:t>
                      </a:r>
                    </a:p>
                  </a:txBody>
                  <a:tcPr marL="0" marR="0" marT="38735"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305"/>
                        </a:spcBef>
                      </a:pPr>
                      <a:r>
                        <a:rPr sz="1800" dirty="0">
                          <a:latin typeface="Lato" panose="020F0502020204030203" pitchFamily="34" charset="0"/>
                          <a:ea typeface="Lato" panose="020F0502020204030203" pitchFamily="34" charset="0"/>
                          <a:cs typeface="Lato" panose="020F0502020204030203" pitchFamily="34" charset="0"/>
                        </a:rPr>
                        <a:t>1</a:t>
                      </a:r>
                    </a:p>
                  </a:txBody>
                  <a:tcPr marL="0" marR="0" marT="38735"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305"/>
                        </a:spcBef>
                      </a:pPr>
                      <a:r>
                        <a:rPr sz="1800" dirty="0">
                          <a:latin typeface="Lato" panose="020F0502020204030203" pitchFamily="34" charset="0"/>
                          <a:ea typeface="Lato" panose="020F0502020204030203" pitchFamily="34" charset="0"/>
                          <a:cs typeface="Lato" panose="020F0502020204030203" pitchFamily="34" charset="0"/>
                        </a:rPr>
                        <a:t>0</a:t>
                      </a:r>
                    </a:p>
                  </a:txBody>
                  <a:tcPr marL="0" marR="0" marT="38735"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305"/>
                        </a:spcBef>
                      </a:pPr>
                      <a:r>
                        <a:rPr sz="1800" dirty="0">
                          <a:latin typeface="Lato" panose="020F0502020204030203" pitchFamily="34" charset="0"/>
                          <a:ea typeface="Lato" panose="020F0502020204030203" pitchFamily="34" charset="0"/>
                          <a:cs typeface="Lato" panose="020F0502020204030203" pitchFamily="34" charset="0"/>
                        </a:rPr>
                        <a:t>12</a:t>
                      </a:r>
                    </a:p>
                  </a:txBody>
                  <a:tcPr marL="0" marR="0" marT="38735"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02"/>
                  </a:ext>
                </a:extLst>
              </a:tr>
              <a:tr h="313690">
                <a:tc>
                  <a:txBody>
                    <a:bodyPr/>
                    <a:lstStyle/>
                    <a:p>
                      <a:pPr algn="ctr">
                        <a:lnSpc>
                          <a:spcPct val="100000"/>
                        </a:lnSpc>
                        <a:spcBef>
                          <a:spcPts val="210"/>
                        </a:spcBef>
                      </a:pPr>
                      <a:r>
                        <a:rPr sz="1800" dirty="0">
                          <a:latin typeface="Lato" panose="020F0502020204030203" pitchFamily="34" charset="0"/>
                          <a:ea typeface="Lato" panose="020F0502020204030203" pitchFamily="34" charset="0"/>
                          <a:cs typeface="Lato" panose="020F0502020204030203" pitchFamily="34" charset="0"/>
                        </a:rPr>
                        <a:t>3</a:t>
                      </a:r>
                      <a:endParaRPr sz="1800" dirty="0">
                        <a:solidFill>
                          <a:schemeClr val="tx1">
                            <a:lumMod val="85000"/>
                            <a:lumOff val="15000"/>
                          </a:schemeClr>
                        </a:solidFill>
                        <a:latin typeface="Lato" panose="020F0502020204030203" pitchFamily="34" charset="0"/>
                        <a:ea typeface="Lato" panose="020F0502020204030203" pitchFamily="34" charset="0"/>
                        <a:cs typeface="Lato" panose="020F0502020204030203" pitchFamily="34" charset="0"/>
                      </a:endParaRPr>
                    </a:p>
                  </a:txBody>
                  <a:tcPr marL="0" marR="0" marT="2667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lnSpc>
                          <a:spcPct val="100000"/>
                        </a:lnSpc>
                        <a:spcBef>
                          <a:spcPts val="210"/>
                        </a:spcBef>
                      </a:pPr>
                      <a:r>
                        <a:rPr sz="1800" dirty="0">
                          <a:latin typeface="Lato" panose="020F0502020204030203" pitchFamily="34" charset="0"/>
                          <a:ea typeface="Lato" panose="020F0502020204030203" pitchFamily="34" charset="0"/>
                          <a:cs typeface="Lato" panose="020F0502020204030203" pitchFamily="34" charset="0"/>
                        </a:rPr>
                        <a:t>6</a:t>
                      </a:r>
                      <a:endParaRPr sz="1800">
                        <a:latin typeface="Lato" panose="020F0502020204030203" pitchFamily="34" charset="0"/>
                        <a:ea typeface="Lato" panose="020F0502020204030203" pitchFamily="34" charset="0"/>
                        <a:cs typeface="Lato" panose="020F0502020204030203" pitchFamily="34" charset="0"/>
                      </a:endParaRPr>
                    </a:p>
                  </a:txBody>
                  <a:tcPr marL="0" marR="0" marT="2667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10"/>
                        </a:spcBef>
                      </a:pPr>
                      <a:r>
                        <a:rPr sz="1800" dirty="0">
                          <a:latin typeface="Lato" panose="020F0502020204030203" pitchFamily="34" charset="0"/>
                          <a:ea typeface="Lato" panose="020F0502020204030203" pitchFamily="34" charset="0"/>
                          <a:cs typeface="Lato" panose="020F0502020204030203" pitchFamily="34" charset="0"/>
                        </a:rPr>
                        <a:t>95</a:t>
                      </a:r>
                    </a:p>
                  </a:txBody>
                  <a:tcPr marL="0" marR="0" marT="2667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10"/>
                        </a:spcBef>
                      </a:pPr>
                      <a:r>
                        <a:rPr sz="1800" dirty="0">
                          <a:latin typeface="Lato" panose="020F0502020204030203" pitchFamily="34" charset="0"/>
                          <a:ea typeface="Lato" panose="020F0502020204030203" pitchFamily="34" charset="0"/>
                          <a:cs typeface="Lato" panose="020F0502020204030203" pitchFamily="34" charset="0"/>
                        </a:rPr>
                        <a:t>0</a:t>
                      </a:r>
                    </a:p>
                  </a:txBody>
                  <a:tcPr marL="0" marR="0" marT="2667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10"/>
                        </a:spcBef>
                      </a:pPr>
                      <a:r>
                        <a:rPr sz="1800" dirty="0">
                          <a:latin typeface="Lato" panose="020F0502020204030203" pitchFamily="34" charset="0"/>
                          <a:ea typeface="Lato" panose="020F0502020204030203" pitchFamily="34" charset="0"/>
                          <a:cs typeface="Lato" panose="020F0502020204030203" pitchFamily="34" charset="0"/>
                        </a:rPr>
                        <a:t>2</a:t>
                      </a:r>
                    </a:p>
                  </a:txBody>
                  <a:tcPr marL="0" marR="0" marT="2667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10"/>
                        </a:spcBef>
                      </a:pPr>
                      <a:r>
                        <a:rPr sz="1800" dirty="0">
                          <a:latin typeface="Lato" panose="020F0502020204030203" pitchFamily="34" charset="0"/>
                          <a:ea typeface="Lato" panose="020F0502020204030203" pitchFamily="34" charset="0"/>
                          <a:cs typeface="Lato" panose="020F0502020204030203" pitchFamily="34" charset="0"/>
                        </a:rPr>
                        <a:t>0</a:t>
                      </a:r>
                    </a:p>
                  </a:txBody>
                  <a:tcPr marL="0" marR="0" marT="2667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10"/>
                        </a:spcBef>
                      </a:pPr>
                      <a:r>
                        <a:rPr sz="1800" dirty="0">
                          <a:latin typeface="Lato" panose="020F0502020204030203" pitchFamily="34" charset="0"/>
                          <a:ea typeface="Lato" panose="020F0502020204030203" pitchFamily="34" charset="0"/>
                          <a:cs typeface="Lato" panose="020F0502020204030203" pitchFamily="34" charset="0"/>
                        </a:rPr>
                        <a:t>14</a:t>
                      </a:r>
                    </a:p>
                  </a:txBody>
                  <a:tcPr marL="0" marR="0" marT="2667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03"/>
                  </a:ext>
                </a:extLst>
              </a:tr>
              <a:tr h="323850">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4</a:t>
                      </a:r>
                      <a:endParaRPr sz="1800" dirty="0">
                        <a:solidFill>
                          <a:schemeClr val="tx1">
                            <a:lumMod val="85000"/>
                            <a:lumOff val="15000"/>
                          </a:schemeClr>
                        </a:solidFill>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7</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63</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4</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0</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0</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1</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04"/>
                  </a:ext>
                </a:extLst>
              </a:tr>
              <a:tr h="323850">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5</a:t>
                      </a:r>
                      <a:endParaRPr sz="1800" dirty="0">
                        <a:solidFill>
                          <a:schemeClr val="tx1">
                            <a:lumMod val="85000"/>
                            <a:lumOff val="15000"/>
                          </a:schemeClr>
                        </a:solidFill>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8</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65</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1</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0</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1</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4</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05"/>
                  </a:ext>
                </a:extLst>
              </a:tr>
              <a:tr h="323850">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6</a:t>
                      </a:r>
                      <a:endParaRPr sz="1800" dirty="0">
                        <a:solidFill>
                          <a:schemeClr val="tx1">
                            <a:lumMod val="85000"/>
                            <a:lumOff val="15000"/>
                          </a:schemeClr>
                        </a:solidFill>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3</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91</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1</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1</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1</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3</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06"/>
                  </a:ext>
                </a:extLst>
              </a:tr>
              <a:tr h="323850">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7</a:t>
                      </a:r>
                      <a:endParaRPr sz="1800" dirty="0">
                        <a:solidFill>
                          <a:schemeClr val="tx1">
                            <a:lumMod val="85000"/>
                            <a:lumOff val="15000"/>
                          </a:schemeClr>
                        </a:solidFill>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6</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94</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2</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0</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1</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2</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07"/>
                  </a:ext>
                </a:extLst>
              </a:tr>
              <a:tr h="323850">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8</a:t>
                      </a:r>
                      <a:endParaRPr sz="1800" dirty="0">
                        <a:solidFill>
                          <a:schemeClr val="tx1">
                            <a:lumMod val="85000"/>
                            <a:lumOff val="15000"/>
                          </a:schemeClr>
                        </a:solidFill>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3</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96</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1</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2</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1</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2</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08"/>
                  </a:ext>
                </a:extLst>
              </a:tr>
              <a:tr h="323850">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9</a:t>
                      </a:r>
                      <a:endParaRPr sz="1800" dirty="0">
                        <a:solidFill>
                          <a:schemeClr val="tx1">
                            <a:lumMod val="85000"/>
                            <a:lumOff val="15000"/>
                          </a:schemeClr>
                        </a:solidFill>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7</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57</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3</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1</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1</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6</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09"/>
                  </a:ext>
                </a:extLst>
              </a:tr>
              <a:tr h="323850">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10</a:t>
                      </a:r>
                      <a:endParaRPr sz="1800" dirty="0">
                        <a:solidFill>
                          <a:schemeClr val="tx1">
                            <a:lumMod val="85000"/>
                            <a:lumOff val="15000"/>
                          </a:schemeClr>
                        </a:solidFill>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6</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121</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1</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0</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0</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8</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10"/>
                  </a:ext>
                </a:extLst>
              </a:tr>
            </a:tbl>
          </a:graphicData>
        </a:graphic>
      </p:graphicFrame>
      <p:sp>
        <p:nvSpPr>
          <p:cNvPr id="2" name="Rectangle 1">
            <a:extLst>
              <a:ext uri="{FF2B5EF4-FFF2-40B4-BE49-F238E27FC236}">
                <a16:creationId xmlns:a16="http://schemas.microsoft.com/office/drawing/2014/main" id="{0ED706D7-CB57-5446-A720-27690381C32B}"/>
              </a:ext>
            </a:extLst>
          </p:cNvPr>
          <p:cNvSpPr/>
          <p:nvPr/>
        </p:nvSpPr>
        <p:spPr>
          <a:xfrm>
            <a:off x="1570008" y="3429000"/>
            <a:ext cx="6364204" cy="556404"/>
          </a:xfrm>
          <a:prstGeom prst="rect">
            <a:avLst/>
          </a:prstGeom>
          <a:noFill/>
          <a:ln w="5715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656C98E3-36FC-7845-B8A9-722994716F6B}"/>
              </a:ext>
            </a:extLst>
          </p:cNvPr>
          <p:cNvSpPr/>
          <p:nvPr/>
        </p:nvSpPr>
        <p:spPr>
          <a:xfrm>
            <a:off x="207034" y="6142008"/>
            <a:ext cx="8936966" cy="71599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47917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457200" y="465106"/>
            <a:ext cx="8229600" cy="551433"/>
          </a:xfrm>
          <a:prstGeom prst="rect">
            <a:avLst/>
          </a:prstGeom>
        </p:spPr>
        <p:txBody>
          <a:bodyPr vert="horz" wrap="square" lIns="0" tIns="12700" rIns="0" bIns="0" rtlCol="0">
            <a:spAutoFit/>
          </a:bodyPr>
          <a:lstStyle/>
          <a:p>
            <a:pPr marL="13970">
              <a:lnSpc>
                <a:spcPct val="100000"/>
              </a:lnSpc>
              <a:spcBef>
                <a:spcPts val="100"/>
              </a:spcBef>
            </a:pPr>
            <a:r>
              <a:rPr lang="en-US" dirty="0"/>
              <a:t>SML requires labeled data</a:t>
            </a:r>
            <a:endParaRPr spc="-5" dirty="0"/>
          </a:p>
        </p:txBody>
      </p:sp>
      <p:sp>
        <p:nvSpPr>
          <p:cNvPr id="4" name="object 4"/>
          <p:cNvSpPr txBox="1"/>
          <p:nvPr/>
        </p:nvSpPr>
        <p:spPr>
          <a:xfrm>
            <a:off x="713489" y="1561653"/>
            <a:ext cx="2152650" cy="382156"/>
          </a:xfrm>
          <a:prstGeom prst="rect">
            <a:avLst/>
          </a:prstGeom>
        </p:spPr>
        <p:txBody>
          <a:bodyPr vert="horz" wrap="square" lIns="0" tIns="12700" rIns="0" bIns="0" rtlCol="0">
            <a:spAutoFit/>
          </a:bodyPr>
          <a:lstStyle/>
          <a:p>
            <a:pPr marL="12700">
              <a:lnSpc>
                <a:spcPct val="100000"/>
              </a:lnSpc>
              <a:spcBef>
                <a:spcPts val="100"/>
              </a:spcBef>
              <a:tabLst>
                <a:tab pos="354965" algn="l"/>
                <a:tab pos="355600" algn="l"/>
              </a:tabLst>
            </a:pPr>
            <a:r>
              <a:rPr lang="en-US" sz="2400" b="1" spc="-15" dirty="0">
                <a:latin typeface="Lato" panose="020F0502020204030203" pitchFamily="34" charset="0"/>
                <a:ea typeface="Lato" panose="020F0502020204030203" pitchFamily="34" charset="0"/>
                <a:cs typeface="Lato" panose="020F0502020204030203" pitchFamily="34" charset="0"/>
              </a:rPr>
              <a:t>Supervised</a:t>
            </a:r>
            <a:endParaRPr sz="2400" b="1" dirty="0">
              <a:latin typeface="Lato" panose="020F0502020204030203" pitchFamily="34" charset="0"/>
              <a:ea typeface="Lato" panose="020F0502020204030203" pitchFamily="34" charset="0"/>
              <a:cs typeface="Lato" panose="020F0502020204030203" pitchFamily="34" charset="0"/>
            </a:endParaRPr>
          </a:p>
        </p:txBody>
      </p:sp>
      <p:sp>
        <p:nvSpPr>
          <p:cNvPr id="23" name="object 23"/>
          <p:cNvSpPr txBox="1"/>
          <p:nvPr/>
        </p:nvSpPr>
        <p:spPr>
          <a:xfrm>
            <a:off x="3630812" y="1653986"/>
            <a:ext cx="2982990" cy="289823"/>
          </a:xfrm>
          <a:prstGeom prst="rect">
            <a:avLst/>
          </a:prstGeom>
        </p:spPr>
        <p:txBody>
          <a:bodyPr vert="horz" wrap="square" lIns="0" tIns="12700" rIns="0" bIns="0" rtlCol="0">
            <a:spAutoFit/>
          </a:bodyPr>
          <a:lstStyle/>
          <a:p>
            <a:pPr marL="12700">
              <a:lnSpc>
                <a:spcPct val="100000"/>
              </a:lnSpc>
              <a:spcBef>
                <a:spcPts val="100"/>
              </a:spcBef>
            </a:pPr>
            <a:r>
              <a:rPr sz="1800" b="1" spc="-15" dirty="0">
                <a:solidFill>
                  <a:schemeClr val="accent1">
                    <a:lumMod val="75000"/>
                  </a:schemeClr>
                </a:solidFill>
                <a:latin typeface="Lato" panose="020F0502020204030203" pitchFamily="34" charset="0"/>
                <a:ea typeface="Lato" panose="020F0502020204030203" pitchFamily="34" charset="0"/>
                <a:cs typeface="Lato" panose="020F0502020204030203" pitchFamily="34" charset="0"/>
              </a:rPr>
              <a:t>Features </a:t>
            </a:r>
            <a:r>
              <a:rPr sz="1800" b="1" dirty="0">
                <a:solidFill>
                  <a:schemeClr val="accent1">
                    <a:lumMod val="75000"/>
                  </a:schemeClr>
                </a:solidFill>
                <a:latin typeface="Lato" panose="020F0502020204030203" pitchFamily="34" charset="0"/>
                <a:ea typeface="Lato" panose="020F0502020204030203" pitchFamily="34" charset="0"/>
                <a:cs typeface="Lato" panose="020F0502020204030203" pitchFamily="34" charset="0"/>
              </a:rPr>
              <a:t>or</a:t>
            </a:r>
            <a:r>
              <a:rPr sz="1800" b="1" spc="-35" dirty="0">
                <a:solidFill>
                  <a:schemeClr val="accent1">
                    <a:lumMod val="75000"/>
                  </a:schemeClr>
                </a:solidFill>
                <a:latin typeface="Lato" panose="020F0502020204030203" pitchFamily="34" charset="0"/>
                <a:ea typeface="Lato" panose="020F0502020204030203" pitchFamily="34" charset="0"/>
                <a:cs typeface="Lato" panose="020F0502020204030203" pitchFamily="34" charset="0"/>
              </a:rPr>
              <a:t> </a:t>
            </a:r>
            <a:r>
              <a:rPr sz="1800" b="1" spc="-10" dirty="0">
                <a:solidFill>
                  <a:schemeClr val="accent1">
                    <a:lumMod val="75000"/>
                  </a:schemeClr>
                </a:solidFill>
                <a:latin typeface="Lato" panose="020F0502020204030203" pitchFamily="34" charset="0"/>
                <a:ea typeface="Lato" panose="020F0502020204030203" pitchFamily="34" charset="0"/>
                <a:cs typeface="Lato" panose="020F0502020204030203" pitchFamily="34" charset="0"/>
              </a:rPr>
              <a:t>predictors</a:t>
            </a:r>
            <a:endParaRPr sz="1800" b="1" dirty="0">
              <a:solidFill>
                <a:schemeClr val="accent1">
                  <a:lumMod val="75000"/>
                </a:schemeClr>
              </a:solidFill>
              <a:latin typeface="Lato" panose="020F0502020204030203" pitchFamily="34" charset="0"/>
              <a:ea typeface="Lato" panose="020F0502020204030203" pitchFamily="34" charset="0"/>
              <a:cs typeface="Lato" panose="020F0502020204030203" pitchFamily="34" charset="0"/>
            </a:endParaRPr>
          </a:p>
        </p:txBody>
      </p:sp>
      <p:sp>
        <p:nvSpPr>
          <p:cNvPr id="24" name="object 24"/>
          <p:cNvSpPr/>
          <p:nvPr/>
        </p:nvSpPr>
        <p:spPr>
          <a:xfrm>
            <a:off x="1872334" y="2080542"/>
            <a:ext cx="5419725" cy="349250"/>
          </a:xfrm>
          <a:custGeom>
            <a:avLst/>
            <a:gdLst/>
            <a:ahLst/>
            <a:cxnLst/>
            <a:rect l="l" t="t" r="r" b="b"/>
            <a:pathLst>
              <a:path w="5419725" h="349250">
                <a:moveTo>
                  <a:pt x="0" y="349175"/>
                </a:moveTo>
                <a:lnTo>
                  <a:pt x="2286" y="281218"/>
                </a:lnTo>
                <a:lnTo>
                  <a:pt x="8522" y="225723"/>
                </a:lnTo>
                <a:lnTo>
                  <a:pt x="17770" y="188307"/>
                </a:lnTo>
                <a:lnTo>
                  <a:pt x="29096" y="174587"/>
                </a:lnTo>
                <a:lnTo>
                  <a:pt x="2715448" y="174587"/>
                </a:lnTo>
                <a:lnTo>
                  <a:pt x="2726773" y="160867"/>
                </a:lnTo>
                <a:lnTo>
                  <a:pt x="2736021" y="123452"/>
                </a:lnTo>
                <a:lnTo>
                  <a:pt x="2742257" y="67957"/>
                </a:lnTo>
                <a:lnTo>
                  <a:pt x="2744544" y="0"/>
                </a:lnTo>
                <a:lnTo>
                  <a:pt x="2746830" y="67957"/>
                </a:lnTo>
                <a:lnTo>
                  <a:pt x="2753065" y="123452"/>
                </a:lnTo>
                <a:lnTo>
                  <a:pt x="2762314" y="160867"/>
                </a:lnTo>
                <a:lnTo>
                  <a:pt x="2773640" y="174587"/>
                </a:lnTo>
                <a:lnTo>
                  <a:pt x="5390621" y="174587"/>
                </a:lnTo>
                <a:lnTo>
                  <a:pt x="5401946" y="188307"/>
                </a:lnTo>
                <a:lnTo>
                  <a:pt x="5411194" y="225723"/>
                </a:lnTo>
                <a:lnTo>
                  <a:pt x="5417430" y="281218"/>
                </a:lnTo>
                <a:lnTo>
                  <a:pt x="5419717" y="349175"/>
                </a:lnTo>
              </a:path>
            </a:pathLst>
          </a:custGeom>
          <a:ln w="25400">
            <a:solidFill>
              <a:schemeClr val="accent1"/>
            </a:solidFill>
          </a:ln>
        </p:spPr>
        <p:txBody>
          <a:bodyPr wrap="square" lIns="0" tIns="0" rIns="0" bIns="0" rtlCol="0"/>
          <a:lstStyle/>
          <a:p>
            <a:endParaRPr>
              <a:latin typeface="Lato" panose="020F0502020204030203" pitchFamily="34" charset="0"/>
              <a:ea typeface="Lato" panose="020F0502020204030203" pitchFamily="34" charset="0"/>
              <a:cs typeface="Lato" panose="020F0502020204030203" pitchFamily="34" charset="0"/>
            </a:endParaRPr>
          </a:p>
        </p:txBody>
      </p:sp>
      <p:sp>
        <p:nvSpPr>
          <p:cNvPr id="25" name="object 25"/>
          <p:cNvSpPr/>
          <p:nvPr/>
        </p:nvSpPr>
        <p:spPr>
          <a:xfrm>
            <a:off x="7820372" y="2080542"/>
            <a:ext cx="1125220" cy="349250"/>
          </a:xfrm>
          <a:custGeom>
            <a:avLst/>
            <a:gdLst/>
            <a:ahLst/>
            <a:cxnLst/>
            <a:rect l="l" t="t" r="r" b="b"/>
            <a:pathLst>
              <a:path w="1125220" h="349250">
                <a:moveTo>
                  <a:pt x="0" y="349173"/>
                </a:moveTo>
                <a:lnTo>
                  <a:pt x="2286" y="281216"/>
                </a:lnTo>
                <a:lnTo>
                  <a:pt x="8522" y="225721"/>
                </a:lnTo>
                <a:lnTo>
                  <a:pt x="17771" y="188306"/>
                </a:lnTo>
                <a:lnTo>
                  <a:pt x="29096" y="174586"/>
                </a:lnTo>
                <a:lnTo>
                  <a:pt x="540531" y="174586"/>
                </a:lnTo>
                <a:lnTo>
                  <a:pt x="551857" y="160866"/>
                </a:lnTo>
                <a:lnTo>
                  <a:pt x="561106" y="123451"/>
                </a:lnTo>
                <a:lnTo>
                  <a:pt x="567342" y="67956"/>
                </a:lnTo>
                <a:lnTo>
                  <a:pt x="569628" y="0"/>
                </a:lnTo>
                <a:lnTo>
                  <a:pt x="571915" y="67956"/>
                </a:lnTo>
                <a:lnTo>
                  <a:pt x="578150" y="123451"/>
                </a:lnTo>
                <a:lnTo>
                  <a:pt x="587399" y="160866"/>
                </a:lnTo>
                <a:lnTo>
                  <a:pt x="598725" y="174586"/>
                </a:lnTo>
                <a:lnTo>
                  <a:pt x="1095760" y="174586"/>
                </a:lnTo>
                <a:lnTo>
                  <a:pt x="1107085" y="188306"/>
                </a:lnTo>
                <a:lnTo>
                  <a:pt x="1116334" y="225721"/>
                </a:lnTo>
                <a:lnTo>
                  <a:pt x="1122570" y="281216"/>
                </a:lnTo>
                <a:lnTo>
                  <a:pt x="1124857" y="349173"/>
                </a:lnTo>
              </a:path>
            </a:pathLst>
          </a:custGeom>
          <a:ln w="25400">
            <a:solidFill>
              <a:schemeClr val="accent2"/>
            </a:solidFill>
          </a:ln>
        </p:spPr>
        <p:txBody>
          <a:bodyPr wrap="square" lIns="0" tIns="0" rIns="0" bIns="0" rtlCol="0"/>
          <a:lstStyle/>
          <a:p>
            <a:endParaRPr>
              <a:latin typeface="Lato" panose="020F0502020204030203" pitchFamily="34" charset="0"/>
              <a:ea typeface="Lato" panose="020F0502020204030203" pitchFamily="34" charset="0"/>
              <a:cs typeface="Lato" panose="020F0502020204030203" pitchFamily="34" charset="0"/>
            </a:endParaRPr>
          </a:p>
        </p:txBody>
      </p:sp>
      <p:sp>
        <p:nvSpPr>
          <p:cNvPr id="26" name="object 26"/>
          <p:cNvSpPr txBox="1"/>
          <p:nvPr/>
        </p:nvSpPr>
        <p:spPr>
          <a:xfrm>
            <a:off x="7934212" y="1651700"/>
            <a:ext cx="1209788" cy="289823"/>
          </a:xfrm>
          <a:prstGeom prst="rect">
            <a:avLst/>
          </a:prstGeom>
        </p:spPr>
        <p:txBody>
          <a:bodyPr vert="horz" wrap="square" lIns="0" tIns="12700" rIns="0" bIns="0" rtlCol="0">
            <a:spAutoFit/>
          </a:bodyPr>
          <a:lstStyle/>
          <a:p>
            <a:pPr marL="12700">
              <a:lnSpc>
                <a:spcPct val="100000"/>
              </a:lnSpc>
              <a:spcBef>
                <a:spcPts val="100"/>
              </a:spcBef>
            </a:pPr>
            <a:r>
              <a:rPr sz="1800" b="1" spc="-5" dirty="0">
                <a:solidFill>
                  <a:schemeClr val="accent2"/>
                </a:solidFill>
                <a:latin typeface="Lato" panose="020F0502020204030203" pitchFamily="34" charset="0"/>
                <a:ea typeface="Lato" panose="020F0502020204030203" pitchFamily="34" charset="0"/>
                <a:cs typeface="Lato" panose="020F0502020204030203" pitchFamily="34" charset="0"/>
              </a:rPr>
              <a:t>O</a:t>
            </a:r>
            <a:r>
              <a:rPr sz="1800" b="1" dirty="0">
                <a:solidFill>
                  <a:schemeClr val="accent2"/>
                </a:solidFill>
                <a:latin typeface="Lato" panose="020F0502020204030203" pitchFamily="34" charset="0"/>
                <a:ea typeface="Lato" panose="020F0502020204030203" pitchFamily="34" charset="0"/>
                <a:cs typeface="Lato" panose="020F0502020204030203" pitchFamily="34" charset="0"/>
              </a:rPr>
              <a:t>u</a:t>
            </a:r>
            <a:r>
              <a:rPr sz="1800" b="1" spc="-25" dirty="0">
                <a:solidFill>
                  <a:schemeClr val="accent2"/>
                </a:solidFill>
                <a:latin typeface="Lato" panose="020F0502020204030203" pitchFamily="34" charset="0"/>
                <a:ea typeface="Lato" panose="020F0502020204030203" pitchFamily="34" charset="0"/>
                <a:cs typeface="Lato" panose="020F0502020204030203" pitchFamily="34" charset="0"/>
              </a:rPr>
              <a:t>t</a:t>
            </a:r>
            <a:r>
              <a:rPr sz="1800" b="1" spc="-15" dirty="0">
                <a:solidFill>
                  <a:schemeClr val="accent2"/>
                </a:solidFill>
                <a:latin typeface="Lato" panose="020F0502020204030203" pitchFamily="34" charset="0"/>
                <a:ea typeface="Lato" panose="020F0502020204030203" pitchFamily="34" charset="0"/>
                <a:cs typeface="Lato" panose="020F0502020204030203" pitchFamily="34" charset="0"/>
              </a:rPr>
              <a:t>c</a:t>
            </a:r>
            <a:r>
              <a:rPr sz="1800" b="1" dirty="0">
                <a:solidFill>
                  <a:schemeClr val="accent2"/>
                </a:solidFill>
                <a:latin typeface="Lato" panose="020F0502020204030203" pitchFamily="34" charset="0"/>
                <a:ea typeface="Lato" panose="020F0502020204030203" pitchFamily="34" charset="0"/>
                <a:cs typeface="Lato" panose="020F0502020204030203" pitchFamily="34" charset="0"/>
              </a:rPr>
              <a:t>o</a:t>
            </a:r>
            <a:r>
              <a:rPr sz="1800" b="1" spc="-5" dirty="0">
                <a:solidFill>
                  <a:schemeClr val="accent2"/>
                </a:solidFill>
                <a:latin typeface="Lato" panose="020F0502020204030203" pitchFamily="34" charset="0"/>
                <a:ea typeface="Lato" panose="020F0502020204030203" pitchFamily="34" charset="0"/>
                <a:cs typeface="Lato" panose="020F0502020204030203" pitchFamily="34" charset="0"/>
              </a:rPr>
              <a:t>m</a:t>
            </a:r>
            <a:r>
              <a:rPr sz="1800" b="1" dirty="0">
                <a:solidFill>
                  <a:schemeClr val="accent2"/>
                </a:solidFill>
                <a:latin typeface="Lato" panose="020F0502020204030203" pitchFamily="34" charset="0"/>
                <a:ea typeface="Lato" panose="020F0502020204030203" pitchFamily="34" charset="0"/>
                <a:cs typeface="Lato" panose="020F0502020204030203" pitchFamily="34" charset="0"/>
              </a:rPr>
              <a:t>e</a:t>
            </a:r>
          </a:p>
        </p:txBody>
      </p:sp>
      <p:graphicFrame>
        <p:nvGraphicFramePr>
          <p:cNvPr id="27" name="object 27"/>
          <p:cNvGraphicFramePr>
            <a:graphicFrameLocks noGrp="1"/>
          </p:cNvGraphicFramePr>
          <p:nvPr>
            <p:extLst>
              <p:ext uri="{D42A27DB-BD31-4B8C-83A1-F6EECF244321}">
                <p14:modId xmlns:p14="http://schemas.microsoft.com/office/powerpoint/2010/main" val="3319549205"/>
              </p:ext>
            </p:extLst>
          </p:nvPr>
        </p:nvGraphicFramePr>
        <p:xfrm>
          <a:off x="457200" y="2583601"/>
          <a:ext cx="8488392" cy="3879850"/>
        </p:xfrm>
        <a:graphic>
          <a:graphicData uri="http://schemas.openxmlformats.org/drawingml/2006/table">
            <a:tbl>
              <a:tblPr firstRow="1" bandRow="1">
                <a:tableStyleId>{2D5ABB26-0587-4C30-8999-92F81FD0307C}</a:tableStyleId>
              </a:tblPr>
              <a:tblGrid>
                <a:gridCol w="1212628">
                  <a:extLst>
                    <a:ext uri="{9D8B030D-6E8A-4147-A177-3AD203B41FA5}">
                      <a16:colId xmlns:a16="http://schemas.microsoft.com/office/drawing/2014/main" val="20000"/>
                    </a:ext>
                  </a:extLst>
                </a:gridCol>
                <a:gridCol w="1212628">
                  <a:extLst>
                    <a:ext uri="{9D8B030D-6E8A-4147-A177-3AD203B41FA5}">
                      <a16:colId xmlns:a16="http://schemas.microsoft.com/office/drawing/2014/main" val="20001"/>
                    </a:ext>
                  </a:extLst>
                </a:gridCol>
                <a:gridCol w="1212628">
                  <a:extLst>
                    <a:ext uri="{9D8B030D-6E8A-4147-A177-3AD203B41FA5}">
                      <a16:colId xmlns:a16="http://schemas.microsoft.com/office/drawing/2014/main" val="20002"/>
                    </a:ext>
                  </a:extLst>
                </a:gridCol>
                <a:gridCol w="1212627">
                  <a:extLst>
                    <a:ext uri="{9D8B030D-6E8A-4147-A177-3AD203B41FA5}">
                      <a16:colId xmlns:a16="http://schemas.microsoft.com/office/drawing/2014/main" val="20003"/>
                    </a:ext>
                  </a:extLst>
                </a:gridCol>
                <a:gridCol w="1212627">
                  <a:extLst>
                    <a:ext uri="{9D8B030D-6E8A-4147-A177-3AD203B41FA5}">
                      <a16:colId xmlns:a16="http://schemas.microsoft.com/office/drawing/2014/main" val="20004"/>
                    </a:ext>
                  </a:extLst>
                </a:gridCol>
                <a:gridCol w="1212627">
                  <a:extLst>
                    <a:ext uri="{9D8B030D-6E8A-4147-A177-3AD203B41FA5}">
                      <a16:colId xmlns:a16="http://schemas.microsoft.com/office/drawing/2014/main" val="20005"/>
                    </a:ext>
                  </a:extLst>
                </a:gridCol>
                <a:gridCol w="1212627">
                  <a:extLst>
                    <a:ext uri="{9D8B030D-6E8A-4147-A177-3AD203B41FA5}">
                      <a16:colId xmlns:a16="http://schemas.microsoft.com/office/drawing/2014/main" val="20006"/>
                    </a:ext>
                  </a:extLst>
                </a:gridCol>
              </a:tblGrid>
              <a:tr h="639445">
                <a:tc>
                  <a:txBody>
                    <a:bodyPr/>
                    <a:lstStyle/>
                    <a:p>
                      <a:pPr algn="ctr">
                        <a:lnSpc>
                          <a:spcPct val="100000"/>
                        </a:lnSpc>
                        <a:spcBef>
                          <a:spcPts val="15"/>
                        </a:spcBef>
                      </a:pPr>
                      <a:endParaRPr sz="2400" b="1" dirty="0">
                        <a:latin typeface="Lato" panose="020F0502020204030203" pitchFamily="34" charset="0"/>
                        <a:ea typeface="Lato" panose="020F0502020204030203" pitchFamily="34" charset="0"/>
                        <a:cs typeface="Lato" panose="020F0502020204030203" pitchFamily="34" charset="0"/>
                      </a:endParaRPr>
                    </a:p>
                    <a:p>
                      <a:pPr marL="116839" algn="ctr">
                        <a:lnSpc>
                          <a:spcPct val="100000"/>
                        </a:lnSpc>
                      </a:pPr>
                      <a:r>
                        <a:rPr sz="1800" b="1" spc="-5" dirty="0">
                          <a:latin typeface="Lato" panose="020F0502020204030203" pitchFamily="34" charset="0"/>
                          <a:ea typeface="Lato" panose="020F0502020204030203" pitchFamily="34" charset="0"/>
                          <a:cs typeface="Lato" panose="020F0502020204030203" pitchFamily="34" charset="0"/>
                        </a:rPr>
                        <a:t>Molecule</a:t>
                      </a:r>
                      <a:endParaRPr sz="1800" b="1" dirty="0">
                        <a:solidFill>
                          <a:schemeClr val="tx1"/>
                        </a:solidFill>
                        <a:latin typeface="Lato" panose="020F0502020204030203" pitchFamily="34" charset="0"/>
                        <a:ea typeface="Lato" panose="020F0502020204030203" pitchFamily="34" charset="0"/>
                        <a:cs typeface="Lato" panose="020F0502020204030203" pitchFamily="34" charset="0"/>
                      </a:endParaRPr>
                    </a:p>
                  </a:txBody>
                  <a:tcPr marL="0" marR="0" marT="1905"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85000"/>
                      </a:schemeClr>
                    </a:solidFill>
                  </a:tcPr>
                </a:tc>
                <a:tc>
                  <a:txBody>
                    <a:bodyPr/>
                    <a:lstStyle/>
                    <a:p>
                      <a:pPr marL="239395" marR="106045" indent="-113030" algn="ctr">
                        <a:lnSpc>
                          <a:spcPts val="2130"/>
                        </a:lnSpc>
                        <a:spcBef>
                          <a:spcPts val="710"/>
                        </a:spcBef>
                      </a:pPr>
                      <a:r>
                        <a:rPr sz="1800" b="1" dirty="0">
                          <a:latin typeface="Lato" panose="020F0502020204030203" pitchFamily="34" charset="0"/>
                          <a:ea typeface="Lato" panose="020F0502020204030203" pitchFamily="34" charset="0"/>
                          <a:cs typeface="Lato" panose="020F0502020204030203" pitchFamily="34" charset="0"/>
                        </a:rPr>
                        <a:t>D</a:t>
                      </a:r>
                      <a:r>
                        <a:rPr sz="1800" b="1" spc="-10" dirty="0">
                          <a:latin typeface="Lato" panose="020F0502020204030203" pitchFamily="34" charset="0"/>
                          <a:ea typeface="Lato" panose="020F0502020204030203" pitchFamily="34" charset="0"/>
                          <a:cs typeface="Lato" panose="020F0502020204030203" pitchFamily="34" charset="0"/>
                        </a:rPr>
                        <a:t>i</a:t>
                      </a:r>
                      <a:r>
                        <a:rPr sz="1800" b="1" spc="0" dirty="0">
                          <a:latin typeface="Lato" panose="020F0502020204030203" pitchFamily="34" charset="0"/>
                          <a:ea typeface="Lato" panose="020F0502020204030203" pitchFamily="34" charset="0"/>
                          <a:cs typeface="Lato" panose="020F0502020204030203" pitchFamily="34" charset="0"/>
                        </a:rPr>
                        <a:t>ff</a:t>
                      </a:r>
                      <a:r>
                        <a:rPr sz="1800" b="1" spc="-5" dirty="0">
                          <a:latin typeface="Lato" panose="020F0502020204030203" pitchFamily="34" charset="0"/>
                          <a:ea typeface="Lato" panose="020F0502020204030203" pitchFamily="34" charset="0"/>
                          <a:cs typeface="Lato" panose="020F0502020204030203" pitchFamily="34" charset="0"/>
                        </a:rPr>
                        <a:t>u</a:t>
                      </a:r>
                      <a:r>
                        <a:rPr sz="1800" b="1" spc="-10" dirty="0">
                          <a:latin typeface="Lato" panose="020F0502020204030203" pitchFamily="34" charset="0"/>
                          <a:ea typeface="Lato" panose="020F0502020204030203" pitchFamily="34" charset="0"/>
                          <a:cs typeface="Lato" panose="020F0502020204030203" pitchFamily="34" charset="0"/>
                        </a:rPr>
                        <a:t>s</a:t>
                      </a:r>
                      <a:r>
                        <a:rPr sz="1800" b="1" spc="-5" dirty="0">
                          <a:latin typeface="Lato" panose="020F0502020204030203" pitchFamily="34" charset="0"/>
                          <a:ea typeface="Lato" panose="020F0502020204030203" pitchFamily="34" charset="0"/>
                          <a:cs typeface="Lato" panose="020F0502020204030203" pitchFamily="34" charset="0"/>
                        </a:rPr>
                        <a:t>io</a:t>
                      </a:r>
                      <a:r>
                        <a:rPr sz="1800" b="1" dirty="0">
                          <a:latin typeface="Lato" panose="020F0502020204030203" pitchFamily="34" charset="0"/>
                          <a:ea typeface="Lato" panose="020F0502020204030203" pitchFamily="34" charset="0"/>
                          <a:cs typeface="Lato" panose="020F0502020204030203" pitchFamily="34" charset="0"/>
                        </a:rPr>
                        <a:t>n  </a:t>
                      </a:r>
                      <a:r>
                        <a:rPr sz="1800" b="1" spc="-15" dirty="0">
                          <a:latin typeface="Lato" panose="020F0502020204030203" pitchFamily="34" charset="0"/>
                          <a:ea typeface="Lato" panose="020F0502020204030203" pitchFamily="34" charset="0"/>
                          <a:cs typeface="Lato" panose="020F0502020204030203" pitchFamily="34" charset="0"/>
                        </a:rPr>
                        <a:t>(nm/s)</a:t>
                      </a:r>
                      <a:endParaRPr sz="1800" b="1" dirty="0">
                        <a:solidFill>
                          <a:schemeClr val="tx1"/>
                        </a:solidFill>
                        <a:latin typeface="Lato" panose="020F0502020204030203" pitchFamily="34" charset="0"/>
                        <a:ea typeface="Lato" panose="020F0502020204030203" pitchFamily="34" charset="0"/>
                        <a:cs typeface="Lato" panose="020F0502020204030203" pitchFamily="34" charset="0"/>
                      </a:endParaRPr>
                    </a:p>
                  </a:txBody>
                  <a:tcPr marL="0" marR="0" marT="9017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217804" marR="55880" indent="-140970" algn="ctr">
                        <a:lnSpc>
                          <a:spcPts val="2130"/>
                        </a:lnSpc>
                        <a:spcBef>
                          <a:spcPts val="710"/>
                        </a:spcBef>
                      </a:pPr>
                      <a:r>
                        <a:rPr sz="1800" b="1" dirty="0">
                          <a:latin typeface="Lato" panose="020F0502020204030203" pitchFamily="34" charset="0"/>
                          <a:ea typeface="Lato" panose="020F0502020204030203" pitchFamily="34" charset="0"/>
                          <a:cs typeface="Lato" panose="020F0502020204030203" pitchFamily="34" charset="0"/>
                        </a:rPr>
                        <a:t>M</a:t>
                      </a:r>
                      <a:r>
                        <a:rPr sz="1800" b="1" spc="-10" dirty="0">
                          <a:latin typeface="Lato" panose="020F0502020204030203" pitchFamily="34" charset="0"/>
                          <a:ea typeface="Lato" panose="020F0502020204030203" pitchFamily="34" charset="0"/>
                          <a:cs typeface="Lato" panose="020F0502020204030203" pitchFamily="34" charset="0"/>
                        </a:rPr>
                        <a:t>o</a:t>
                      </a:r>
                      <a:r>
                        <a:rPr sz="1800" b="1" spc="-5" dirty="0">
                          <a:latin typeface="Lato" panose="020F0502020204030203" pitchFamily="34" charset="0"/>
                          <a:ea typeface="Lato" panose="020F0502020204030203" pitchFamily="34" charset="0"/>
                          <a:cs typeface="Lato" panose="020F0502020204030203" pitchFamily="34" charset="0"/>
                        </a:rPr>
                        <a:t>l</a:t>
                      </a:r>
                      <a:r>
                        <a:rPr sz="1800" b="1" spc="-10" dirty="0">
                          <a:latin typeface="Lato" panose="020F0502020204030203" pitchFamily="34" charset="0"/>
                          <a:ea typeface="Lato" panose="020F0502020204030203" pitchFamily="34" charset="0"/>
                          <a:cs typeface="Lato" panose="020F0502020204030203" pitchFamily="34" charset="0"/>
                        </a:rPr>
                        <a:t>e</a:t>
                      </a:r>
                      <a:r>
                        <a:rPr sz="1800" b="1" spc="-5" dirty="0">
                          <a:latin typeface="Lato" panose="020F0502020204030203" pitchFamily="34" charset="0"/>
                          <a:ea typeface="Lato" panose="020F0502020204030203" pitchFamily="34" charset="0"/>
                          <a:cs typeface="Lato" panose="020F0502020204030203" pitchFamily="34" charset="0"/>
                        </a:rPr>
                        <a:t>cula</a:t>
                      </a:r>
                      <a:r>
                        <a:rPr sz="1800" b="1" dirty="0">
                          <a:latin typeface="Lato" panose="020F0502020204030203" pitchFamily="34" charset="0"/>
                          <a:ea typeface="Lato" panose="020F0502020204030203" pitchFamily="34" charset="0"/>
                          <a:cs typeface="Lato" panose="020F0502020204030203" pitchFamily="34" charset="0"/>
                        </a:rPr>
                        <a:t>r  </a:t>
                      </a:r>
                      <a:r>
                        <a:rPr sz="1800" b="1" spc="-20" dirty="0">
                          <a:latin typeface="Lato" panose="020F0502020204030203" pitchFamily="34" charset="0"/>
                          <a:ea typeface="Lato" panose="020F0502020204030203" pitchFamily="34" charset="0"/>
                          <a:cs typeface="Lato" panose="020F0502020204030203" pitchFamily="34" charset="0"/>
                        </a:rPr>
                        <a:t>Weight</a:t>
                      </a:r>
                      <a:endParaRPr sz="1800" b="1" dirty="0">
                        <a:solidFill>
                          <a:schemeClr val="tx1"/>
                        </a:solidFill>
                        <a:latin typeface="Lato" panose="020F0502020204030203" pitchFamily="34" charset="0"/>
                        <a:ea typeface="Lato" panose="020F0502020204030203" pitchFamily="34" charset="0"/>
                        <a:cs typeface="Lato" panose="020F0502020204030203" pitchFamily="34" charset="0"/>
                      </a:endParaRPr>
                    </a:p>
                  </a:txBody>
                  <a:tcPr marL="0" marR="0" marT="9017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ctr">
                        <a:lnSpc>
                          <a:spcPct val="100000"/>
                        </a:lnSpc>
                        <a:spcBef>
                          <a:spcPts val="15"/>
                        </a:spcBef>
                      </a:pPr>
                      <a:endParaRPr sz="2400" b="1" dirty="0">
                        <a:latin typeface="Lato" panose="020F0502020204030203" pitchFamily="34" charset="0"/>
                        <a:ea typeface="Lato" panose="020F0502020204030203" pitchFamily="34" charset="0"/>
                        <a:cs typeface="Lato" panose="020F0502020204030203" pitchFamily="34" charset="0"/>
                      </a:endParaRPr>
                    </a:p>
                    <a:p>
                      <a:pPr marL="62865" algn="ctr">
                        <a:lnSpc>
                          <a:spcPct val="100000"/>
                        </a:lnSpc>
                      </a:pPr>
                      <a:r>
                        <a:rPr sz="1800" b="1" spc="-5" dirty="0">
                          <a:latin typeface="Lato" panose="020F0502020204030203" pitchFamily="34" charset="0"/>
                          <a:ea typeface="Lato" panose="020F0502020204030203" pitchFamily="34" charset="0"/>
                          <a:cs typeface="Lato" panose="020F0502020204030203" pitchFamily="34" charset="0"/>
                        </a:rPr>
                        <a:t>C=C</a:t>
                      </a:r>
                      <a:r>
                        <a:rPr sz="1800" b="1" spc="-45" dirty="0">
                          <a:latin typeface="Lato" panose="020F0502020204030203" pitchFamily="34" charset="0"/>
                          <a:ea typeface="Lato" panose="020F0502020204030203" pitchFamily="34" charset="0"/>
                          <a:cs typeface="Lato" panose="020F0502020204030203" pitchFamily="34" charset="0"/>
                        </a:rPr>
                        <a:t> </a:t>
                      </a:r>
                      <a:r>
                        <a:rPr sz="1800" b="1" spc="-5" dirty="0">
                          <a:latin typeface="Lato" panose="020F0502020204030203" pitchFamily="34" charset="0"/>
                          <a:ea typeface="Lato" panose="020F0502020204030203" pitchFamily="34" charset="0"/>
                          <a:cs typeface="Lato" panose="020F0502020204030203" pitchFamily="34" charset="0"/>
                        </a:rPr>
                        <a:t>bonds</a:t>
                      </a:r>
                      <a:endParaRPr sz="1800" b="1" dirty="0">
                        <a:solidFill>
                          <a:schemeClr val="tx1"/>
                        </a:solidFill>
                        <a:latin typeface="Lato" panose="020F0502020204030203" pitchFamily="34" charset="0"/>
                        <a:ea typeface="Lato" panose="020F0502020204030203" pitchFamily="34" charset="0"/>
                        <a:cs typeface="Lato" panose="020F0502020204030203" pitchFamily="34" charset="0"/>
                      </a:endParaRPr>
                    </a:p>
                  </a:txBody>
                  <a:tcPr marL="0" marR="0" marT="1905"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227965" marR="183515" indent="-22860" algn="ctr">
                        <a:lnSpc>
                          <a:spcPts val="2130"/>
                        </a:lnSpc>
                        <a:spcBef>
                          <a:spcPts val="710"/>
                        </a:spcBef>
                      </a:pPr>
                      <a:r>
                        <a:rPr sz="1800" b="1" dirty="0">
                          <a:latin typeface="Lato" panose="020F0502020204030203" pitchFamily="34" charset="0"/>
                          <a:ea typeface="Lato" panose="020F0502020204030203" pitchFamily="34" charset="0"/>
                          <a:cs typeface="Lato" panose="020F0502020204030203" pitchFamily="34" charset="0"/>
                        </a:rPr>
                        <a:t>H</a:t>
                      </a:r>
                      <a:r>
                        <a:rPr sz="1800" b="1" spc="-5" dirty="0">
                          <a:latin typeface="Lato" panose="020F0502020204030203" pitchFamily="34" charset="0"/>
                          <a:ea typeface="Lato" panose="020F0502020204030203" pitchFamily="34" charset="0"/>
                          <a:cs typeface="Lato" panose="020F0502020204030203" pitchFamily="34" charset="0"/>
                        </a:rPr>
                        <a:t>-b</a:t>
                      </a:r>
                      <a:r>
                        <a:rPr sz="1800" b="1" spc="-10" dirty="0">
                          <a:latin typeface="Lato" panose="020F0502020204030203" pitchFamily="34" charset="0"/>
                          <a:ea typeface="Lato" panose="020F0502020204030203" pitchFamily="34" charset="0"/>
                          <a:cs typeface="Lato" panose="020F0502020204030203" pitchFamily="34" charset="0"/>
                        </a:rPr>
                        <a:t>o</a:t>
                      </a:r>
                      <a:r>
                        <a:rPr sz="1800" b="1" spc="-5" dirty="0">
                          <a:latin typeface="Lato" panose="020F0502020204030203" pitchFamily="34" charset="0"/>
                          <a:ea typeface="Lato" panose="020F0502020204030203" pitchFamily="34" charset="0"/>
                          <a:cs typeface="Lato" panose="020F0502020204030203" pitchFamily="34" charset="0"/>
                        </a:rPr>
                        <a:t>nd  </a:t>
                      </a:r>
                      <a:r>
                        <a:rPr sz="1800" b="1" spc="-10" dirty="0">
                          <a:latin typeface="Lato" panose="020F0502020204030203" pitchFamily="34" charset="0"/>
                          <a:ea typeface="Lato" panose="020F0502020204030203" pitchFamily="34" charset="0"/>
                          <a:cs typeface="Lato" panose="020F0502020204030203" pitchFamily="34" charset="0"/>
                        </a:rPr>
                        <a:t>donors</a:t>
                      </a:r>
                      <a:endParaRPr sz="1800" b="1" dirty="0">
                        <a:solidFill>
                          <a:schemeClr val="tx1"/>
                        </a:solidFill>
                        <a:latin typeface="Lato" panose="020F0502020204030203" pitchFamily="34" charset="0"/>
                        <a:ea typeface="Lato" panose="020F0502020204030203" pitchFamily="34" charset="0"/>
                        <a:cs typeface="Lato" panose="020F0502020204030203" pitchFamily="34" charset="0"/>
                      </a:endParaRPr>
                    </a:p>
                  </a:txBody>
                  <a:tcPr marL="0" marR="0" marT="9017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103505" marR="80010" indent="101600" algn="ctr">
                        <a:lnSpc>
                          <a:spcPts val="2130"/>
                        </a:lnSpc>
                        <a:spcBef>
                          <a:spcPts val="710"/>
                        </a:spcBef>
                      </a:pPr>
                      <a:r>
                        <a:rPr sz="1800" b="1" spc="-5" dirty="0">
                          <a:latin typeface="Lato" panose="020F0502020204030203" pitchFamily="34" charset="0"/>
                          <a:ea typeface="Lato" panose="020F0502020204030203" pitchFamily="34" charset="0"/>
                          <a:cs typeface="Lato" panose="020F0502020204030203" pitchFamily="34" charset="0"/>
                        </a:rPr>
                        <a:t>H-bond  acce</a:t>
                      </a:r>
                      <a:r>
                        <a:rPr sz="1800" b="1" spc="-10" dirty="0">
                          <a:latin typeface="Lato" panose="020F0502020204030203" pitchFamily="34" charset="0"/>
                          <a:ea typeface="Lato" panose="020F0502020204030203" pitchFamily="34" charset="0"/>
                          <a:cs typeface="Lato" panose="020F0502020204030203" pitchFamily="34" charset="0"/>
                        </a:rPr>
                        <a:t>p</a:t>
                      </a:r>
                      <a:r>
                        <a:rPr sz="1800" b="1" spc="-20" dirty="0">
                          <a:latin typeface="Lato" panose="020F0502020204030203" pitchFamily="34" charset="0"/>
                          <a:ea typeface="Lato" panose="020F0502020204030203" pitchFamily="34" charset="0"/>
                          <a:cs typeface="Lato" panose="020F0502020204030203" pitchFamily="34" charset="0"/>
                        </a:rPr>
                        <a:t>t</a:t>
                      </a:r>
                      <a:r>
                        <a:rPr sz="1800" b="1" spc="-5" dirty="0">
                          <a:latin typeface="Lato" panose="020F0502020204030203" pitchFamily="34" charset="0"/>
                          <a:ea typeface="Lato" panose="020F0502020204030203" pitchFamily="34" charset="0"/>
                          <a:cs typeface="Lato" panose="020F0502020204030203" pitchFamily="34" charset="0"/>
                        </a:rPr>
                        <a:t>o</a:t>
                      </a:r>
                      <a:r>
                        <a:rPr sz="1800" b="1" spc="-25" dirty="0">
                          <a:latin typeface="Lato" panose="020F0502020204030203" pitchFamily="34" charset="0"/>
                          <a:ea typeface="Lato" panose="020F0502020204030203" pitchFamily="34" charset="0"/>
                          <a:cs typeface="Lato" panose="020F0502020204030203" pitchFamily="34" charset="0"/>
                        </a:rPr>
                        <a:t>r</a:t>
                      </a:r>
                      <a:r>
                        <a:rPr sz="1800" b="1" dirty="0">
                          <a:latin typeface="Lato" panose="020F0502020204030203" pitchFamily="34" charset="0"/>
                          <a:ea typeface="Lato" panose="020F0502020204030203" pitchFamily="34" charset="0"/>
                          <a:cs typeface="Lato" panose="020F0502020204030203" pitchFamily="34" charset="0"/>
                        </a:rPr>
                        <a:t>s</a:t>
                      </a:r>
                      <a:endParaRPr sz="1800" b="1" dirty="0">
                        <a:solidFill>
                          <a:schemeClr val="tx1"/>
                        </a:solidFill>
                        <a:latin typeface="Lato" panose="020F0502020204030203" pitchFamily="34" charset="0"/>
                        <a:ea typeface="Lato" panose="020F0502020204030203" pitchFamily="34" charset="0"/>
                        <a:cs typeface="Lato" panose="020F0502020204030203" pitchFamily="34" charset="0"/>
                      </a:endParaRPr>
                    </a:p>
                  </a:txBody>
                  <a:tcPr marL="0" marR="0" marT="9017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ctr">
                        <a:lnSpc>
                          <a:spcPct val="100000"/>
                        </a:lnSpc>
                        <a:spcBef>
                          <a:spcPts val="5"/>
                        </a:spcBef>
                      </a:pPr>
                      <a:endParaRPr sz="2350" b="1" dirty="0">
                        <a:latin typeface="Lato" panose="020F0502020204030203" pitchFamily="34" charset="0"/>
                        <a:ea typeface="Lato" panose="020F0502020204030203" pitchFamily="34" charset="0"/>
                        <a:cs typeface="Lato" panose="020F0502020204030203" pitchFamily="34" charset="0"/>
                      </a:endParaRPr>
                    </a:p>
                    <a:p>
                      <a:pPr marL="201295" algn="ctr">
                        <a:lnSpc>
                          <a:spcPct val="100000"/>
                        </a:lnSpc>
                      </a:pPr>
                      <a:r>
                        <a:rPr sz="1800" b="1" spc="-15" dirty="0">
                          <a:latin typeface="Lato" panose="020F0502020204030203" pitchFamily="34" charset="0"/>
                          <a:ea typeface="Lato" panose="020F0502020204030203" pitchFamily="34" charset="0"/>
                          <a:cs typeface="Lato" panose="020F0502020204030203" pitchFamily="34" charset="0"/>
                        </a:rPr>
                        <a:t>Kd</a:t>
                      </a:r>
                      <a:r>
                        <a:rPr sz="1800" b="1" spc="-25" dirty="0">
                          <a:latin typeface="Lato" panose="020F0502020204030203" pitchFamily="34" charset="0"/>
                          <a:ea typeface="Lato" panose="020F0502020204030203" pitchFamily="34" charset="0"/>
                          <a:cs typeface="Lato" panose="020F0502020204030203" pitchFamily="34" charset="0"/>
                        </a:rPr>
                        <a:t> </a:t>
                      </a:r>
                      <a:r>
                        <a:rPr sz="1800" b="1" dirty="0">
                          <a:latin typeface="Lato" panose="020F0502020204030203" pitchFamily="34" charset="0"/>
                          <a:ea typeface="Lato" panose="020F0502020204030203" pitchFamily="34" charset="0"/>
                          <a:cs typeface="Lato" panose="020F0502020204030203" pitchFamily="34" charset="0"/>
                        </a:rPr>
                        <a:t>(fM)</a:t>
                      </a:r>
                      <a:endParaRPr sz="1800" b="1" dirty="0">
                        <a:solidFill>
                          <a:schemeClr val="tx1"/>
                        </a:solidFill>
                        <a:latin typeface="Lato" panose="020F0502020204030203" pitchFamily="34" charset="0"/>
                        <a:ea typeface="Lato" panose="020F0502020204030203" pitchFamily="34" charset="0"/>
                        <a:cs typeface="Lato" panose="020F0502020204030203" pitchFamily="34" charset="0"/>
                      </a:endParaRPr>
                    </a:p>
                  </a:txBody>
                  <a:tcPr marL="0" marR="0" marT="635"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2">
                        <a:lumMod val="60000"/>
                        <a:lumOff val="40000"/>
                      </a:schemeClr>
                    </a:solidFill>
                  </a:tcPr>
                </a:tc>
                <a:extLst>
                  <a:ext uri="{0D108BD9-81ED-4DB2-BD59-A6C34878D82A}">
                    <a16:rowId xmlns:a16="http://schemas.microsoft.com/office/drawing/2014/main" val="10000"/>
                  </a:ext>
                </a:extLst>
              </a:tr>
              <a:tr h="321945">
                <a:tc>
                  <a:txBody>
                    <a:bodyPr/>
                    <a:lstStyle/>
                    <a:p>
                      <a:pPr algn="ctr">
                        <a:lnSpc>
                          <a:spcPts val="2145"/>
                        </a:lnSpc>
                        <a:spcBef>
                          <a:spcPts val="290"/>
                        </a:spcBef>
                      </a:pPr>
                      <a:r>
                        <a:rPr sz="1800" dirty="0">
                          <a:latin typeface="Lato" panose="020F0502020204030203" pitchFamily="34" charset="0"/>
                          <a:ea typeface="Lato" panose="020F0502020204030203" pitchFamily="34" charset="0"/>
                          <a:cs typeface="Lato" panose="020F0502020204030203" pitchFamily="34" charset="0"/>
                        </a:rPr>
                        <a:t>1</a:t>
                      </a:r>
                      <a:endParaRPr sz="1800" dirty="0">
                        <a:solidFill>
                          <a:schemeClr val="tx1">
                            <a:lumMod val="85000"/>
                            <a:lumOff val="15000"/>
                          </a:schemeClr>
                        </a:solidFill>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lnSpc>
                          <a:spcPts val="2145"/>
                        </a:lnSpc>
                        <a:spcBef>
                          <a:spcPts val="290"/>
                        </a:spcBef>
                      </a:pPr>
                      <a:r>
                        <a:rPr sz="1800" dirty="0">
                          <a:latin typeface="Lato" panose="020F0502020204030203" pitchFamily="34" charset="0"/>
                          <a:ea typeface="Lato" panose="020F0502020204030203" pitchFamily="34" charset="0"/>
                          <a:cs typeface="Lato" panose="020F0502020204030203" pitchFamily="34" charset="0"/>
                        </a:rPr>
                        <a:t>8</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ts val="2145"/>
                        </a:lnSpc>
                        <a:spcBef>
                          <a:spcPts val="290"/>
                        </a:spcBef>
                      </a:pPr>
                      <a:r>
                        <a:rPr sz="1800" dirty="0">
                          <a:latin typeface="Lato" panose="020F0502020204030203" pitchFamily="34" charset="0"/>
                          <a:ea typeface="Lato" panose="020F0502020204030203" pitchFamily="34" charset="0"/>
                          <a:cs typeface="Lato" panose="020F0502020204030203" pitchFamily="34" charset="0"/>
                        </a:rPr>
                        <a:t>66</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ts val="2145"/>
                        </a:lnSpc>
                        <a:spcBef>
                          <a:spcPts val="290"/>
                        </a:spcBef>
                      </a:pPr>
                      <a:r>
                        <a:rPr sz="1800" dirty="0">
                          <a:latin typeface="Lato" panose="020F0502020204030203" pitchFamily="34" charset="0"/>
                          <a:ea typeface="Lato" panose="020F0502020204030203" pitchFamily="34" charset="0"/>
                          <a:cs typeface="Lato" panose="020F0502020204030203" pitchFamily="34" charset="0"/>
                        </a:rPr>
                        <a:t>1</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ts val="2145"/>
                        </a:lnSpc>
                        <a:spcBef>
                          <a:spcPts val="290"/>
                        </a:spcBef>
                      </a:pPr>
                      <a:r>
                        <a:rPr sz="1800" dirty="0">
                          <a:latin typeface="Lato" panose="020F0502020204030203" pitchFamily="34" charset="0"/>
                          <a:ea typeface="Lato" panose="020F0502020204030203" pitchFamily="34" charset="0"/>
                          <a:cs typeface="Lato" panose="020F0502020204030203" pitchFamily="34" charset="0"/>
                        </a:rPr>
                        <a:t>0</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ts val="2145"/>
                        </a:lnSpc>
                        <a:spcBef>
                          <a:spcPts val="290"/>
                        </a:spcBef>
                      </a:pPr>
                      <a:r>
                        <a:rPr sz="1800" dirty="0">
                          <a:latin typeface="Lato" panose="020F0502020204030203" pitchFamily="34" charset="0"/>
                          <a:ea typeface="Lato" panose="020F0502020204030203" pitchFamily="34" charset="0"/>
                          <a:cs typeface="Lato" panose="020F0502020204030203" pitchFamily="34" charset="0"/>
                        </a:rPr>
                        <a:t>0</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ts val="2145"/>
                        </a:lnSpc>
                        <a:spcBef>
                          <a:spcPts val="290"/>
                        </a:spcBef>
                      </a:pPr>
                      <a:r>
                        <a:rPr sz="1800" dirty="0">
                          <a:latin typeface="Lato" panose="020F0502020204030203" pitchFamily="34" charset="0"/>
                          <a:ea typeface="Lato" panose="020F0502020204030203" pitchFamily="34" charset="0"/>
                          <a:cs typeface="Lato" panose="020F0502020204030203" pitchFamily="34" charset="0"/>
                        </a:rPr>
                        <a:t>1</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01"/>
                  </a:ext>
                </a:extLst>
              </a:tr>
              <a:tr h="335280">
                <a:tc>
                  <a:txBody>
                    <a:bodyPr/>
                    <a:lstStyle/>
                    <a:p>
                      <a:pPr algn="ctr">
                        <a:lnSpc>
                          <a:spcPct val="100000"/>
                        </a:lnSpc>
                        <a:spcBef>
                          <a:spcPts val="305"/>
                        </a:spcBef>
                      </a:pPr>
                      <a:r>
                        <a:rPr sz="1800" dirty="0">
                          <a:latin typeface="Lato" panose="020F0502020204030203" pitchFamily="34" charset="0"/>
                          <a:ea typeface="Lato" panose="020F0502020204030203" pitchFamily="34" charset="0"/>
                          <a:cs typeface="Lato" panose="020F0502020204030203" pitchFamily="34" charset="0"/>
                        </a:rPr>
                        <a:t>2</a:t>
                      </a:r>
                      <a:endParaRPr sz="1800" dirty="0">
                        <a:solidFill>
                          <a:schemeClr val="tx1">
                            <a:lumMod val="85000"/>
                            <a:lumOff val="15000"/>
                          </a:schemeClr>
                        </a:solidFill>
                        <a:latin typeface="Lato" panose="020F0502020204030203" pitchFamily="34" charset="0"/>
                        <a:ea typeface="Lato" panose="020F0502020204030203" pitchFamily="34" charset="0"/>
                        <a:cs typeface="Lato" panose="020F0502020204030203" pitchFamily="34" charset="0"/>
                      </a:endParaRPr>
                    </a:p>
                  </a:txBody>
                  <a:tcPr marL="0" marR="0" marT="38735"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lnSpc>
                          <a:spcPct val="100000"/>
                        </a:lnSpc>
                        <a:spcBef>
                          <a:spcPts val="305"/>
                        </a:spcBef>
                      </a:pPr>
                      <a:r>
                        <a:rPr sz="1800" dirty="0">
                          <a:latin typeface="Lato" panose="020F0502020204030203" pitchFamily="34" charset="0"/>
                          <a:ea typeface="Lato" panose="020F0502020204030203" pitchFamily="34" charset="0"/>
                          <a:cs typeface="Lato" panose="020F0502020204030203" pitchFamily="34" charset="0"/>
                        </a:rPr>
                        <a:t>5</a:t>
                      </a:r>
                    </a:p>
                  </a:txBody>
                  <a:tcPr marL="0" marR="0" marT="38735"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305"/>
                        </a:spcBef>
                      </a:pPr>
                      <a:r>
                        <a:rPr sz="1800" dirty="0">
                          <a:latin typeface="Lato" panose="020F0502020204030203" pitchFamily="34" charset="0"/>
                          <a:ea typeface="Lato" panose="020F0502020204030203" pitchFamily="34" charset="0"/>
                          <a:cs typeface="Lato" panose="020F0502020204030203" pitchFamily="34" charset="0"/>
                        </a:rPr>
                        <a:t>44</a:t>
                      </a:r>
                    </a:p>
                  </a:txBody>
                  <a:tcPr marL="0" marR="0" marT="38735"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305"/>
                        </a:spcBef>
                      </a:pPr>
                      <a:r>
                        <a:rPr sz="1800" dirty="0">
                          <a:latin typeface="Lato" panose="020F0502020204030203" pitchFamily="34" charset="0"/>
                          <a:ea typeface="Lato" panose="020F0502020204030203" pitchFamily="34" charset="0"/>
                          <a:cs typeface="Lato" panose="020F0502020204030203" pitchFamily="34" charset="0"/>
                        </a:rPr>
                        <a:t>2</a:t>
                      </a:r>
                    </a:p>
                  </a:txBody>
                  <a:tcPr marL="0" marR="0" marT="38735"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305"/>
                        </a:spcBef>
                      </a:pPr>
                      <a:r>
                        <a:rPr sz="1800" dirty="0">
                          <a:latin typeface="Lato" panose="020F0502020204030203" pitchFamily="34" charset="0"/>
                          <a:ea typeface="Lato" panose="020F0502020204030203" pitchFamily="34" charset="0"/>
                          <a:cs typeface="Lato" panose="020F0502020204030203" pitchFamily="34" charset="0"/>
                        </a:rPr>
                        <a:t>1</a:t>
                      </a:r>
                    </a:p>
                  </a:txBody>
                  <a:tcPr marL="0" marR="0" marT="38735"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305"/>
                        </a:spcBef>
                      </a:pPr>
                      <a:r>
                        <a:rPr sz="1800" dirty="0">
                          <a:latin typeface="Lato" panose="020F0502020204030203" pitchFamily="34" charset="0"/>
                          <a:ea typeface="Lato" panose="020F0502020204030203" pitchFamily="34" charset="0"/>
                          <a:cs typeface="Lato" panose="020F0502020204030203" pitchFamily="34" charset="0"/>
                        </a:rPr>
                        <a:t>0</a:t>
                      </a:r>
                    </a:p>
                  </a:txBody>
                  <a:tcPr marL="0" marR="0" marT="38735"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305"/>
                        </a:spcBef>
                      </a:pPr>
                      <a:r>
                        <a:rPr sz="1800" dirty="0">
                          <a:latin typeface="Lato" panose="020F0502020204030203" pitchFamily="34" charset="0"/>
                          <a:ea typeface="Lato" panose="020F0502020204030203" pitchFamily="34" charset="0"/>
                          <a:cs typeface="Lato" panose="020F0502020204030203" pitchFamily="34" charset="0"/>
                        </a:rPr>
                        <a:t>12</a:t>
                      </a:r>
                    </a:p>
                  </a:txBody>
                  <a:tcPr marL="0" marR="0" marT="38735"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02"/>
                  </a:ext>
                </a:extLst>
              </a:tr>
              <a:tr h="313690">
                <a:tc>
                  <a:txBody>
                    <a:bodyPr/>
                    <a:lstStyle/>
                    <a:p>
                      <a:pPr algn="ctr">
                        <a:lnSpc>
                          <a:spcPct val="100000"/>
                        </a:lnSpc>
                        <a:spcBef>
                          <a:spcPts val="210"/>
                        </a:spcBef>
                      </a:pPr>
                      <a:r>
                        <a:rPr sz="1800" dirty="0">
                          <a:latin typeface="Lato" panose="020F0502020204030203" pitchFamily="34" charset="0"/>
                          <a:ea typeface="Lato" panose="020F0502020204030203" pitchFamily="34" charset="0"/>
                          <a:cs typeface="Lato" panose="020F0502020204030203" pitchFamily="34" charset="0"/>
                        </a:rPr>
                        <a:t>3</a:t>
                      </a:r>
                      <a:endParaRPr sz="1800" dirty="0">
                        <a:solidFill>
                          <a:schemeClr val="tx1">
                            <a:lumMod val="85000"/>
                            <a:lumOff val="15000"/>
                          </a:schemeClr>
                        </a:solidFill>
                        <a:latin typeface="Lato" panose="020F0502020204030203" pitchFamily="34" charset="0"/>
                        <a:ea typeface="Lato" panose="020F0502020204030203" pitchFamily="34" charset="0"/>
                        <a:cs typeface="Lato" panose="020F0502020204030203" pitchFamily="34" charset="0"/>
                      </a:endParaRPr>
                    </a:p>
                  </a:txBody>
                  <a:tcPr marL="0" marR="0" marT="2667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lnSpc>
                          <a:spcPct val="100000"/>
                        </a:lnSpc>
                        <a:spcBef>
                          <a:spcPts val="210"/>
                        </a:spcBef>
                      </a:pPr>
                      <a:r>
                        <a:rPr sz="1800" dirty="0">
                          <a:latin typeface="Lato" panose="020F0502020204030203" pitchFamily="34" charset="0"/>
                          <a:ea typeface="Lato" panose="020F0502020204030203" pitchFamily="34" charset="0"/>
                          <a:cs typeface="Lato" panose="020F0502020204030203" pitchFamily="34" charset="0"/>
                        </a:rPr>
                        <a:t>6</a:t>
                      </a:r>
                      <a:endParaRPr sz="1800">
                        <a:latin typeface="Lato" panose="020F0502020204030203" pitchFamily="34" charset="0"/>
                        <a:ea typeface="Lato" panose="020F0502020204030203" pitchFamily="34" charset="0"/>
                        <a:cs typeface="Lato" panose="020F0502020204030203" pitchFamily="34" charset="0"/>
                      </a:endParaRPr>
                    </a:p>
                  </a:txBody>
                  <a:tcPr marL="0" marR="0" marT="2667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10"/>
                        </a:spcBef>
                      </a:pPr>
                      <a:r>
                        <a:rPr sz="1800" dirty="0">
                          <a:latin typeface="Lato" panose="020F0502020204030203" pitchFamily="34" charset="0"/>
                          <a:ea typeface="Lato" panose="020F0502020204030203" pitchFamily="34" charset="0"/>
                          <a:cs typeface="Lato" panose="020F0502020204030203" pitchFamily="34" charset="0"/>
                        </a:rPr>
                        <a:t>95</a:t>
                      </a:r>
                    </a:p>
                  </a:txBody>
                  <a:tcPr marL="0" marR="0" marT="2667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10"/>
                        </a:spcBef>
                      </a:pPr>
                      <a:r>
                        <a:rPr sz="1800" dirty="0">
                          <a:latin typeface="Lato" panose="020F0502020204030203" pitchFamily="34" charset="0"/>
                          <a:ea typeface="Lato" panose="020F0502020204030203" pitchFamily="34" charset="0"/>
                          <a:cs typeface="Lato" panose="020F0502020204030203" pitchFamily="34" charset="0"/>
                        </a:rPr>
                        <a:t>0</a:t>
                      </a:r>
                    </a:p>
                  </a:txBody>
                  <a:tcPr marL="0" marR="0" marT="2667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10"/>
                        </a:spcBef>
                      </a:pPr>
                      <a:r>
                        <a:rPr sz="1800" dirty="0">
                          <a:latin typeface="Lato" panose="020F0502020204030203" pitchFamily="34" charset="0"/>
                          <a:ea typeface="Lato" panose="020F0502020204030203" pitchFamily="34" charset="0"/>
                          <a:cs typeface="Lato" panose="020F0502020204030203" pitchFamily="34" charset="0"/>
                        </a:rPr>
                        <a:t>2</a:t>
                      </a:r>
                    </a:p>
                  </a:txBody>
                  <a:tcPr marL="0" marR="0" marT="2667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10"/>
                        </a:spcBef>
                      </a:pPr>
                      <a:r>
                        <a:rPr sz="1800" dirty="0">
                          <a:latin typeface="Lato" panose="020F0502020204030203" pitchFamily="34" charset="0"/>
                          <a:ea typeface="Lato" panose="020F0502020204030203" pitchFamily="34" charset="0"/>
                          <a:cs typeface="Lato" panose="020F0502020204030203" pitchFamily="34" charset="0"/>
                        </a:rPr>
                        <a:t>0</a:t>
                      </a:r>
                    </a:p>
                  </a:txBody>
                  <a:tcPr marL="0" marR="0" marT="2667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10"/>
                        </a:spcBef>
                      </a:pPr>
                      <a:r>
                        <a:rPr sz="1800" dirty="0">
                          <a:latin typeface="Lato" panose="020F0502020204030203" pitchFamily="34" charset="0"/>
                          <a:ea typeface="Lato" panose="020F0502020204030203" pitchFamily="34" charset="0"/>
                          <a:cs typeface="Lato" panose="020F0502020204030203" pitchFamily="34" charset="0"/>
                        </a:rPr>
                        <a:t>14</a:t>
                      </a:r>
                    </a:p>
                  </a:txBody>
                  <a:tcPr marL="0" marR="0" marT="2667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03"/>
                  </a:ext>
                </a:extLst>
              </a:tr>
              <a:tr h="323850">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4</a:t>
                      </a:r>
                      <a:endParaRPr sz="1800" dirty="0">
                        <a:solidFill>
                          <a:schemeClr val="tx1">
                            <a:lumMod val="85000"/>
                            <a:lumOff val="15000"/>
                          </a:schemeClr>
                        </a:solidFill>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7</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63</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4</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0</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0</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1</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04"/>
                  </a:ext>
                </a:extLst>
              </a:tr>
              <a:tr h="323850">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5</a:t>
                      </a:r>
                      <a:endParaRPr sz="1800" dirty="0">
                        <a:solidFill>
                          <a:schemeClr val="tx1">
                            <a:lumMod val="85000"/>
                            <a:lumOff val="15000"/>
                          </a:schemeClr>
                        </a:solidFill>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8</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65</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1</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0</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1</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4</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05"/>
                  </a:ext>
                </a:extLst>
              </a:tr>
              <a:tr h="323850">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6</a:t>
                      </a:r>
                      <a:endParaRPr sz="1800" dirty="0">
                        <a:solidFill>
                          <a:schemeClr val="tx1">
                            <a:lumMod val="85000"/>
                            <a:lumOff val="15000"/>
                          </a:schemeClr>
                        </a:solidFill>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3</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91</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1</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1</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1</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3</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06"/>
                  </a:ext>
                </a:extLst>
              </a:tr>
              <a:tr h="323850">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7</a:t>
                      </a:r>
                      <a:endParaRPr sz="1800" dirty="0">
                        <a:solidFill>
                          <a:schemeClr val="tx1">
                            <a:lumMod val="85000"/>
                            <a:lumOff val="15000"/>
                          </a:schemeClr>
                        </a:solidFill>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6</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94</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2</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0</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1</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2</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07"/>
                  </a:ext>
                </a:extLst>
              </a:tr>
              <a:tr h="323850">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8</a:t>
                      </a:r>
                      <a:endParaRPr sz="1800" dirty="0">
                        <a:solidFill>
                          <a:schemeClr val="tx1">
                            <a:lumMod val="85000"/>
                            <a:lumOff val="15000"/>
                          </a:schemeClr>
                        </a:solidFill>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3</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96</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1</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2</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1</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2</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08"/>
                  </a:ext>
                </a:extLst>
              </a:tr>
              <a:tr h="323850">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9</a:t>
                      </a:r>
                      <a:endParaRPr sz="1800" dirty="0">
                        <a:solidFill>
                          <a:schemeClr val="tx1">
                            <a:lumMod val="85000"/>
                            <a:lumOff val="15000"/>
                          </a:schemeClr>
                        </a:solidFill>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7</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57</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3</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1</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1</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6</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09"/>
                  </a:ext>
                </a:extLst>
              </a:tr>
              <a:tr h="323850">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10</a:t>
                      </a:r>
                      <a:endParaRPr sz="1800" dirty="0">
                        <a:solidFill>
                          <a:schemeClr val="tx1">
                            <a:lumMod val="85000"/>
                            <a:lumOff val="15000"/>
                          </a:schemeClr>
                        </a:solidFill>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6</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121</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1</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0</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0</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lang="en-US" sz="1800" dirty="0">
                          <a:latin typeface="Lato" panose="020F0502020204030203" pitchFamily="34" charset="0"/>
                          <a:ea typeface="Lato" panose="020F0502020204030203" pitchFamily="34" charset="0"/>
                          <a:cs typeface="Lato" panose="020F0502020204030203" pitchFamily="34" charset="0"/>
                        </a:rPr>
                        <a:t>???????</a:t>
                      </a:r>
                      <a:endParaRPr sz="1800" dirty="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10"/>
                  </a:ext>
                </a:extLst>
              </a:tr>
            </a:tbl>
          </a:graphicData>
        </a:graphic>
      </p:graphicFrame>
      <p:sp>
        <p:nvSpPr>
          <p:cNvPr id="29" name="Rectangle 28">
            <a:extLst>
              <a:ext uri="{FF2B5EF4-FFF2-40B4-BE49-F238E27FC236}">
                <a16:creationId xmlns:a16="http://schemas.microsoft.com/office/drawing/2014/main" id="{FD75D133-2AE4-BD4A-8BB1-58D6C27D1D5A}"/>
              </a:ext>
            </a:extLst>
          </p:cNvPr>
          <p:cNvSpPr/>
          <p:nvPr/>
        </p:nvSpPr>
        <p:spPr>
          <a:xfrm>
            <a:off x="1570008" y="6060856"/>
            <a:ext cx="7375584" cy="556404"/>
          </a:xfrm>
          <a:prstGeom prst="rect">
            <a:avLst/>
          </a:prstGeom>
          <a:noFill/>
          <a:ln w="5715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bject 25">
            <a:extLst>
              <a:ext uri="{FF2B5EF4-FFF2-40B4-BE49-F238E27FC236}">
                <a16:creationId xmlns:a16="http://schemas.microsoft.com/office/drawing/2014/main" id="{BD1F57B7-129A-984E-949B-2270BA0F90DD}"/>
              </a:ext>
            </a:extLst>
          </p:cNvPr>
          <p:cNvSpPr/>
          <p:nvPr/>
        </p:nvSpPr>
        <p:spPr>
          <a:xfrm>
            <a:off x="262124" y="6163990"/>
            <a:ext cx="1099787" cy="600541"/>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457200" y="518968"/>
            <a:ext cx="8229600" cy="443711"/>
          </a:xfrm>
          <a:prstGeom prst="rect">
            <a:avLst/>
          </a:prstGeom>
        </p:spPr>
        <p:txBody>
          <a:bodyPr vert="horz" wrap="square" lIns="0" tIns="12700" rIns="0" bIns="0" rtlCol="0">
            <a:spAutoFit/>
          </a:bodyPr>
          <a:lstStyle/>
          <a:p>
            <a:pPr marL="13970">
              <a:lnSpc>
                <a:spcPct val="100000"/>
              </a:lnSpc>
              <a:spcBef>
                <a:spcPts val="100"/>
              </a:spcBef>
            </a:pPr>
            <a:r>
              <a:rPr lang="en-US" sz="2800" dirty="0">
                <a:latin typeface="Lato" panose="020F0502020204030203" pitchFamily="34" charset="0"/>
                <a:ea typeface="Lato" panose="020F0502020204030203" pitchFamily="34" charset="0"/>
                <a:cs typeface="Lato" panose="020F0502020204030203" pitchFamily="34" charset="0"/>
              </a:rPr>
              <a:t>Unsupervised ML can help us interpret</a:t>
            </a:r>
            <a:endParaRPr sz="2800" spc="-5" dirty="0">
              <a:latin typeface="Lato" panose="020F0502020204030203" pitchFamily="34" charset="0"/>
              <a:ea typeface="Lato" panose="020F0502020204030203" pitchFamily="34" charset="0"/>
              <a:cs typeface="Lato" panose="020F0502020204030203" pitchFamily="34" charset="0"/>
            </a:endParaRPr>
          </a:p>
        </p:txBody>
      </p:sp>
      <p:sp>
        <p:nvSpPr>
          <p:cNvPr id="6" name="TextBox 5">
            <a:extLst>
              <a:ext uri="{FF2B5EF4-FFF2-40B4-BE49-F238E27FC236}">
                <a16:creationId xmlns:a16="http://schemas.microsoft.com/office/drawing/2014/main" id="{60DD52C6-E0FE-9A25-59C6-2A438CFFECEE}"/>
              </a:ext>
            </a:extLst>
          </p:cNvPr>
          <p:cNvSpPr txBox="1"/>
          <p:nvPr/>
        </p:nvSpPr>
        <p:spPr>
          <a:xfrm>
            <a:off x="-66218" y="6402889"/>
            <a:ext cx="9113574" cy="415498"/>
          </a:xfrm>
          <a:prstGeom prst="rect">
            <a:avLst/>
          </a:prstGeom>
          <a:noFill/>
        </p:spPr>
        <p:txBody>
          <a:bodyPr wrap="square">
            <a:spAutoFit/>
          </a:bodyPr>
          <a:lstStyle/>
          <a:p>
            <a:pPr algn="r"/>
            <a:r>
              <a:rPr lang="en-US" sz="1050" dirty="0">
                <a:effectLst/>
                <a:latin typeface="Lato" panose="020F0502020204030203" pitchFamily="34" charset="0"/>
                <a:ea typeface="Lato" panose="020F0502020204030203" pitchFamily="34" charset="0"/>
                <a:cs typeface="Lato" panose="020F0502020204030203" pitchFamily="34" charset="0"/>
              </a:rPr>
              <a:t>Russo, E. T.; Barone, F.; Bateman, A.; </a:t>
            </a:r>
            <a:r>
              <a:rPr lang="en-US" sz="1050" dirty="0" err="1">
                <a:effectLst/>
                <a:latin typeface="Lato" panose="020F0502020204030203" pitchFamily="34" charset="0"/>
                <a:ea typeface="Lato" panose="020F0502020204030203" pitchFamily="34" charset="0"/>
                <a:cs typeface="Lato" panose="020F0502020204030203" pitchFamily="34" charset="0"/>
              </a:rPr>
              <a:t>Cozzini</a:t>
            </a:r>
            <a:r>
              <a:rPr lang="en-US" sz="1050" dirty="0">
                <a:effectLst/>
                <a:latin typeface="Lato" panose="020F0502020204030203" pitchFamily="34" charset="0"/>
                <a:ea typeface="Lato" panose="020F0502020204030203" pitchFamily="34" charset="0"/>
                <a:cs typeface="Lato" panose="020F0502020204030203" pitchFamily="34" charset="0"/>
              </a:rPr>
              <a:t>, S.; Punta, M.; </a:t>
            </a:r>
            <a:r>
              <a:rPr lang="en-US" sz="1050" dirty="0" err="1">
                <a:effectLst/>
                <a:latin typeface="Lato" panose="020F0502020204030203" pitchFamily="34" charset="0"/>
                <a:ea typeface="Lato" panose="020F0502020204030203" pitchFamily="34" charset="0"/>
                <a:cs typeface="Lato" panose="020F0502020204030203" pitchFamily="34" charset="0"/>
              </a:rPr>
              <a:t>Laio</a:t>
            </a:r>
            <a:r>
              <a:rPr lang="en-US" sz="1050" dirty="0">
                <a:effectLst/>
                <a:latin typeface="Lato" panose="020F0502020204030203" pitchFamily="34" charset="0"/>
                <a:ea typeface="Lato" panose="020F0502020204030203" pitchFamily="34" charset="0"/>
                <a:cs typeface="Lato" panose="020F0502020204030203" pitchFamily="34" charset="0"/>
              </a:rPr>
              <a:t>, A. </a:t>
            </a:r>
            <a:r>
              <a:rPr lang="en-US" sz="1050" dirty="0" err="1">
                <a:effectLst/>
                <a:latin typeface="Lato" panose="020F0502020204030203" pitchFamily="34" charset="0"/>
                <a:ea typeface="Lato" panose="020F0502020204030203" pitchFamily="34" charset="0"/>
                <a:cs typeface="Lato" panose="020F0502020204030203" pitchFamily="34" charset="0"/>
              </a:rPr>
              <a:t>DPCfam</a:t>
            </a:r>
            <a:r>
              <a:rPr lang="en-US" sz="1050" dirty="0">
                <a:effectLst/>
                <a:latin typeface="Lato" panose="020F0502020204030203" pitchFamily="34" charset="0"/>
                <a:ea typeface="Lato" panose="020F0502020204030203" pitchFamily="34" charset="0"/>
                <a:cs typeface="Lato" panose="020F0502020204030203" pitchFamily="34" charset="0"/>
              </a:rPr>
              <a:t>: Unsupervised Protein Family Classification by Density Peak Clustering of Large Sequence Datasets. </a:t>
            </a:r>
            <a:r>
              <a:rPr lang="en-US" sz="1050" i="1" dirty="0">
                <a:effectLst/>
                <a:latin typeface="Lato" panose="020F0502020204030203" pitchFamily="34" charset="0"/>
                <a:ea typeface="Lato" panose="020F0502020204030203" pitchFamily="34" charset="0"/>
                <a:cs typeface="Lato" panose="020F0502020204030203" pitchFamily="34" charset="0"/>
              </a:rPr>
              <a:t>PLOS Computational Biology</a:t>
            </a:r>
            <a:r>
              <a:rPr lang="en-US" sz="1050" dirty="0">
                <a:effectLst/>
                <a:latin typeface="Lato" panose="020F0502020204030203" pitchFamily="34" charset="0"/>
                <a:ea typeface="Lato" panose="020F0502020204030203" pitchFamily="34" charset="0"/>
                <a:cs typeface="Lato" panose="020F0502020204030203" pitchFamily="34" charset="0"/>
              </a:rPr>
              <a:t> </a:t>
            </a:r>
            <a:r>
              <a:rPr lang="en-US" sz="1050" b="1" dirty="0">
                <a:effectLst/>
                <a:latin typeface="Lato" panose="020F0502020204030203" pitchFamily="34" charset="0"/>
                <a:ea typeface="Lato" panose="020F0502020204030203" pitchFamily="34" charset="0"/>
                <a:cs typeface="Lato" panose="020F0502020204030203" pitchFamily="34" charset="0"/>
              </a:rPr>
              <a:t>2022</a:t>
            </a:r>
            <a:r>
              <a:rPr lang="en-US" sz="1050" dirty="0">
                <a:effectLst/>
                <a:latin typeface="Lato" panose="020F0502020204030203" pitchFamily="34" charset="0"/>
                <a:ea typeface="Lato" panose="020F0502020204030203" pitchFamily="34" charset="0"/>
                <a:cs typeface="Lato" panose="020F0502020204030203" pitchFamily="34" charset="0"/>
              </a:rPr>
              <a:t>, </a:t>
            </a:r>
            <a:r>
              <a:rPr lang="en-US" sz="1050" i="1" dirty="0">
                <a:effectLst/>
                <a:latin typeface="Lato" panose="020F0502020204030203" pitchFamily="34" charset="0"/>
                <a:ea typeface="Lato" panose="020F0502020204030203" pitchFamily="34" charset="0"/>
                <a:cs typeface="Lato" panose="020F0502020204030203" pitchFamily="34" charset="0"/>
              </a:rPr>
              <a:t>18</a:t>
            </a:r>
            <a:r>
              <a:rPr lang="en-US" sz="1050" dirty="0">
                <a:effectLst/>
                <a:latin typeface="Lato" panose="020F0502020204030203" pitchFamily="34" charset="0"/>
                <a:ea typeface="Lato" panose="020F0502020204030203" pitchFamily="34" charset="0"/>
                <a:cs typeface="Lato" panose="020F0502020204030203" pitchFamily="34" charset="0"/>
              </a:rPr>
              <a:t> (10), e1010610. </a:t>
            </a:r>
            <a:r>
              <a:rPr lang="en-US" sz="1050" dirty="0">
                <a:effectLst/>
                <a:latin typeface="Lato" panose="020F0502020204030203" pitchFamily="34" charset="0"/>
                <a:ea typeface="Lato" panose="020F0502020204030203" pitchFamily="34" charset="0"/>
                <a:cs typeface="Lato" panose="020F0502020204030203" pitchFamily="34" charset="0"/>
                <a:hlinkClick r:id="rId3"/>
              </a:rPr>
              <a:t>https://doi.org/10.1371/journal.pcbi.1010610</a:t>
            </a:r>
            <a:r>
              <a:rPr lang="en-US" sz="1050" dirty="0">
                <a:effectLst/>
                <a:latin typeface="Lato" panose="020F0502020204030203" pitchFamily="34" charset="0"/>
                <a:ea typeface="Lato" panose="020F0502020204030203" pitchFamily="34" charset="0"/>
                <a:cs typeface="Lato" panose="020F0502020204030203" pitchFamily="34" charset="0"/>
              </a:rPr>
              <a:t>.</a:t>
            </a:r>
          </a:p>
        </p:txBody>
      </p:sp>
      <p:sp>
        <p:nvSpPr>
          <p:cNvPr id="8" name="object 4">
            <a:extLst>
              <a:ext uri="{FF2B5EF4-FFF2-40B4-BE49-F238E27FC236}">
                <a16:creationId xmlns:a16="http://schemas.microsoft.com/office/drawing/2014/main" id="{A64A0E74-FC1C-303B-F291-A209F3D2B7CE}"/>
              </a:ext>
            </a:extLst>
          </p:cNvPr>
          <p:cNvSpPr txBox="1"/>
          <p:nvPr/>
        </p:nvSpPr>
        <p:spPr>
          <a:xfrm>
            <a:off x="457200" y="1477889"/>
            <a:ext cx="8182678" cy="421910"/>
          </a:xfrm>
          <a:prstGeom prst="rect">
            <a:avLst/>
          </a:prstGeom>
        </p:spPr>
        <p:txBody>
          <a:bodyPr vert="horz" wrap="square" lIns="0" tIns="113030" rIns="0" bIns="0" rtlCol="0">
            <a:spAutoFit/>
          </a:bodyPr>
          <a:lstStyle/>
          <a:p>
            <a:pPr marL="12700" algn="ctr">
              <a:lnSpc>
                <a:spcPct val="100000"/>
              </a:lnSpc>
              <a:spcBef>
                <a:spcPts val="890"/>
              </a:spcBef>
              <a:tabLst>
                <a:tab pos="354965" algn="l"/>
                <a:tab pos="355600" algn="l"/>
              </a:tabLst>
            </a:pPr>
            <a:r>
              <a:rPr lang="en-US" sz="2000" b="1" spc="-15" dirty="0">
                <a:latin typeface="Lato" panose="020F0502020204030203" pitchFamily="34" charset="0"/>
                <a:ea typeface="Lato" panose="020F0502020204030203" pitchFamily="34" charset="0"/>
                <a:cs typeface="Lato" panose="020F0502020204030203" pitchFamily="34" charset="0"/>
              </a:rPr>
              <a:t>Supervised</a:t>
            </a:r>
            <a:r>
              <a:rPr lang="en-US" sz="2000" b="1" dirty="0">
                <a:latin typeface="Lato" panose="020F0502020204030203" pitchFamily="34" charset="0"/>
                <a:ea typeface="Lato" panose="020F0502020204030203" pitchFamily="34" charset="0"/>
                <a:cs typeface="Lato" panose="020F0502020204030203" pitchFamily="34" charset="0"/>
              </a:rPr>
              <a:t>: </a:t>
            </a:r>
            <a:r>
              <a:rPr lang="en-US" sz="2000" spc="-10" dirty="0">
                <a:latin typeface="Lato" panose="020F0502020204030203" pitchFamily="34" charset="0"/>
                <a:ea typeface="Lato" panose="020F0502020204030203" pitchFamily="34" charset="0"/>
                <a:cs typeface="Lato" panose="020F0502020204030203" pitchFamily="34" charset="0"/>
              </a:rPr>
              <a:t>Intuit patterns in data to increase information or utility</a:t>
            </a:r>
            <a:endParaRPr sz="2000" dirty="0">
              <a:latin typeface="Lato" panose="020F0502020204030203" pitchFamily="34" charset="0"/>
              <a:ea typeface="Lato" panose="020F0502020204030203" pitchFamily="34" charset="0"/>
              <a:cs typeface="Lato" panose="020F0502020204030203" pitchFamily="34" charset="0"/>
            </a:endParaRPr>
          </a:p>
        </p:txBody>
      </p:sp>
      <p:sp>
        <p:nvSpPr>
          <p:cNvPr id="9" name="TextBox 8">
            <a:extLst>
              <a:ext uri="{FF2B5EF4-FFF2-40B4-BE49-F238E27FC236}">
                <a16:creationId xmlns:a16="http://schemas.microsoft.com/office/drawing/2014/main" id="{84969B72-62BB-4649-D54D-0BA545A650C5}"/>
              </a:ext>
            </a:extLst>
          </p:cNvPr>
          <p:cNvSpPr txBox="1"/>
          <p:nvPr/>
        </p:nvSpPr>
        <p:spPr>
          <a:xfrm>
            <a:off x="808381" y="1956798"/>
            <a:ext cx="7763714" cy="338554"/>
          </a:xfrm>
          <a:prstGeom prst="rect">
            <a:avLst/>
          </a:prstGeom>
          <a:noFill/>
        </p:spPr>
        <p:txBody>
          <a:bodyPr wrap="square" rtlCol="0">
            <a:spAutoFit/>
          </a:bodyPr>
          <a:lstStyle/>
          <a:p>
            <a:r>
              <a:rPr lang="en-US" sz="1600" i="1" dirty="0">
                <a:latin typeface="Lato" panose="020F0502020204030203" pitchFamily="34" charset="0"/>
                <a:ea typeface="Lato" panose="020F0502020204030203" pitchFamily="34" charset="0"/>
                <a:cs typeface="Lato" panose="020F0502020204030203" pitchFamily="34" charset="0"/>
              </a:rPr>
              <a:t>Example</a:t>
            </a:r>
            <a:r>
              <a:rPr lang="en-US" sz="1600" dirty="0">
                <a:latin typeface="Lato" panose="020F0502020204030203" pitchFamily="34" charset="0"/>
                <a:ea typeface="Lato" panose="020F0502020204030203" pitchFamily="34" charset="0"/>
                <a:cs typeface="Lato" panose="020F0502020204030203" pitchFamily="34" charset="0"/>
              </a:rPr>
              <a:t>: cluster protein alignments into families that conduct similar functions</a:t>
            </a:r>
          </a:p>
        </p:txBody>
      </p:sp>
      <p:sp>
        <p:nvSpPr>
          <p:cNvPr id="10" name="object 8">
            <a:extLst>
              <a:ext uri="{FF2B5EF4-FFF2-40B4-BE49-F238E27FC236}">
                <a16:creationId xmlns:a16="http://schemas.microsoft.com/office/drawing/2014/main" id="{52FF5672-398D-AB54-1A8A-B0CC8036D8C4}"/>
              </a:ext>
            </a:extLst>
          </p:cNvPr>
          <p:cNvSpPr txBox="1"/>
          <p:nvPr/>
        </p:nvSpPr>
        <p:spPr>
          <a:xfrm>
            <a:off x="287512" y="2687787"/>
            <a:ext cx="4557204" cy="3398366"/>
          </a:xfrm>
          <a:prstGeom prst="rect">
            <a:avLst/>
          </a:prstGeom>
        </p:spPr>
        <p:txBody>
          <a:bodyPr vert="horz" wrap="square" lIns="0" tIns="12700" rIns="0" bIns="0" rtlCol="0">
            <a:spAutoFit/>
          </a:bodyPr>
          <a:lstStyle/>
          <a:p>
            <a:pPr marL="12700">
              <a:lnSpc>
                <a:spcPct val="100000"/>
              </a:lnSpc>
              <a:spcBef>
                <a:spcPts val="100"/>
              </a:spcBef>
            </a:pPr>
            <a:r>
              <a:rPr sz="2000" spc="-10" dirty="0">
                <a:latin typeface="Lato" panose="020F0502020204030203" pitchFamily="34" charset="0"/>
                <a:ea typeface="Lato" panose="020F0502020204030203" pitchFamily="34" charset="0"/>
                <a:cs typeface="Lato" panose="020F0502020204030203" pitchFamily="34" charset="0"/>
              </a:rPr>
              <a:t>Database </a:t>
            </a:r>
            <a:r>
              <a:rPr sz="2000" dirty="0">
                <a:latin typeface="Lato" panose="020F0502020204030203" pitchFamily="34" charset="0"/>
                <a:ea typeface="Lato" panose="020F0502020204030203" pitchFamily="34" charset="0"/>
                <a:cs typeface="Lato" panose="020F0502020204030203" pitchFamily="34" charset="0"/>
              </a:rPr>
              <a:t>of </a:t>
            </a:r>
            <a:r>
              <a:rPr lang="en-US" sz="2000" dirty="0">
                <a:latin typeface="Lato" panose="020F0502020204030203" pitchFamily="34" charset="0"/>
                <a:ea typeface="Lato" panose="020F0502020204030203" pitchFamily="34" charset="0"/>
                <a:cs typeface="Lato" panose="020F0502020204030203" pitchFamily="34" charset="0"/>
              </a:rPr>
              <a:t>thousands of protein sequences and alignments to other proteins</a:t>
            </a:r>
            <a:endParaRPr sz="2000" dirty="0">
              <a:latin typeface="Lato" panose="020F0502020204030203" pitchFamily="34" charset="0"/>
              <a:ea typeface="Lato" panose="020F0502020204030203" pitchFamily="34" charset="0"/>
              <a:cs typeface="Lato" panose="020F0502020204030203" pitchFamily="34" charset="0"/>
            </a:endParaRPr>
          </a:p>
          <a:p>
            <a:pPr>
              <a:lnSpc>
                <a:spcPct val="100000"/>
              </a:lnSpc>
              <a:spcBef>
                <a:spcPts val="45"/>
              </a:spcBef>
            </a:pPr>
            <a:endParaRPr sz="2000" dirty="0">
              <a:latin typeface="Lato" panose="020F0502020204030203" pitchFamily="34" charset="0"/>
              <a:ea typeface="Lato" panose="020F0502020204030203" pitchFamily="34" charset="0"/>
              <a:cs typeface="Lato" panose="020F0502020204030203" pitchFamily="34" charset="0"/>
            </a:endParaRPr>
          </a:p>
          <a:p>
            <a:pPr marL="12700" marR="5080">
              <a:lnSpc>
                <a:spcPct val="100000"/>
              </a:lnSpc>
            </a:pPr>
            <a:r>
              <a:rPr sz="2000" spc="-5" dirty="0">
                <a:latin typeface="Lato" panose="020F0502020204030203" pitchFamily="34" charset="0"/>
                <a:ea typeface="Lato" panose="020F0502020204030203" pitchFamily="34" charset="0"/>
                <a:cs typeface="Lato" panose="020F0502020204030203" pitchFamily="34" charset="0"/>
              </a:rPr>
              <a:t>Build </a:t>
            </a:r>
            <a:r>
              <a:rPr sz="2000" dirty="0">
                <a:latin typeface="Lato" panose="020F0502020204030203" pitchFamily="34" charset="0"/>
                <a:ea typeface="Lato" panose="020F0502020204030203" pitchFamily="34" charset="0"/>
                <a:cs typeface="Lato" panose="020F0502020204030203" pitchFamily="34" charset="0"/>
              </a:rPr>
              <a:t>a </a:t>
            </a:r>
            <a:r>
              <a:rPr sz="2000" spc="-5" dirty="0">
                <a:latin typeface="Lato" panose="020F0502020204030203" pitchFamily="34" charset="0"/>
                <a:ea typeface="Lato" panose="020F0502020204030203" pitchFamily="34" charset="0"/>
                <a:cs typeface="Lato" panose="020F0502020204030203" pitchFamily="34" charset="0"/>
              </a:rPr>
              <a:t>model </a:t>
            </a:r>
            <a:r>
              <a:rPr lang="en-US" sz="2000" spc="-5" dirty="0">
                <a:latin typeface="Lato" panose="020F0502020204030203" pitchFamily="34" charset="0"/>
                <a:ea typeface="Lato" panose="020F0502020204030203" pitchFamily="34" charset="0"/>
                <a:cs typeface="Lato" panose="020F0502020204030203" pitchFamily="34" charset="0"/>
              </a:rPr>
              <a:t>that groups together protein sequences by evolutionary similarity</a:t>
            </a:r>
            <a:endParaRPr sz="2000" dirty="0">
              <a:latin typeface="Lato" panose="020F0502020204030203" pitchFamily="34" charset="0"/>
              <a:ea typeface="Lato" panose="020F0502020204030203" pitchFamily="34" charset="0"/>
              <a:cs typeface="Lato" panose="020F0502020204030203" pitchFamily="34" charset="0"/>
            </a:endParaRPr>
          </a:p>
          <a:p>
            <a:pPr>
              <a:lnSpc>
                <a:spcPct val="100000"/>
              </a:lnSpc>
              <a:spcBef>
                <a:spcPts val="20"/>
              </a:spcBef>
            </a:pPr>
            <a:endParaRPr sz="2000" dirty="0">
              <a:latin typeface="Lato" panose="020F0502020204030203" pitchFamily="34" charset="0"/>
              <a:ea typeface="Lato" panose="020F0502020204030203" pitchFamily="34" charset="0"/>
              <a:cs typeface="Lato" panose="020F0502020204030203" pitchFamily="34" charset="0"/>
            </a:endParaRPr>
          </a:p>
          <a:p>
            <a:pPr marL="12700">
              <a:lnSpc>
                <a:spcPct val="100000"/>
              </a:lnSpc>
            </a:pPr>
            <a:r>
              <a:rPr lang="en-US" sz="2000" spc="-10" dirty="0">
                <a:latin typeface="Lato" panose="020F0502020204030203" pitchFamily="34" charset="0"/>
                <a:ea typeface="Lato" panose="020F0502020204030203" pitchFamily="34" charset="0"/>
                <a:cs typeface="Lato" panose="020F0502020204030203" pitchFamily="34" charset="0"/>
              </a:rPr>
              <a:t>Explored groups that have not been tested before or guess the family of a new protein</a:t>
            </a:r>
            <a:endParaRPr sz="2000" baseline="25462" dirty="0">
              <a:latin typeface="Lato" panose="020F0502020204030203" pitchFamily="34" charset="0"/>
              <a:ea typeface="Lato" panose="020F0502020204030203" pitchFamily="34" charset="0"/>
              <a:cs typeface="Lato" panose="020F0502020204030203" pitchFamily="34" charset="0"/>
            </a:endParaRPr>
          </a:p>
        </p:txBody>
      </p:sp>
      <p:sp>
        <p:nvSpPr>
          <p:cNvPr id="11" name="TextBox 10">
            <a:extLst>
              <a:ext uri="{FF2B5EF4-FFF2-40B4-BE49-F238E27FC236}">
                <a16:creationId xmlns:a16="http://schemas.microsoft.com/office/drawing/2014/main" id="{A897F843-1284-564D-D0EA-FF2F53650502}"/>
              </a:ext>
            </a:extLst>
          </p:cNvPr>
          <p:cNvSpPr txBox="1"/>
          <p:nvPr/>
        </p:nvSpPr>
        <p:spPr>
          <a:xfrm>
            <a:off x="6600790" y="2420830"/>
            <a:ext cx="2403222" cy="369332"/>
          </a:xfrm>
          <a:prstGeom prst="rect">
            <a:avLst/>
          </a:prstGeom>
          <a:noFill/>
        </p:spPr>
        <p:txBody>
          <a:bodyPr wrap="none" rtlCol="0">
            <a:spAutoFit/>
          </a:bodyPr>
          <a:lstStyle/>
          <a:p>
            <a:r>
              <a:rPr lang="en-US" dirty="0">
                <a:latin typeface="Lato" panose="020F0502020204030203" pitchFamily="34" charset="0"/>
                <a:ea typeface="Lato" panose="020F0502020204030203" pitchFamily="34" charset="0"/>
                <a:cs typeface="Lato" panose="020F0502020204030203" pitchFamily="34" charset="0"/>
              </a:rPr>
              <a:t>…ARLK</a:t>
            </a:r>
            <a:r>
              <a:rPr lang="en-US" dirty="0">
                <a:solidFill>
                  <a:schemeClr val="accent6"/>
                </a:solidFill>
                <a:latin typeface="Lato" panose="020F0502020204030203" pitchFamily="34" charset="0"/>
                <a:ea typeface="Lato" panose="020F0502020204030203" pitchFamily="34" charset="0"/>
                <a:cs typeface="Lato" panose="020F0502020204030203" pitchFamily="34" charset="0"/>
              </a:rPr>
              <a:t>AKFPJOA</a:t>
            </a:r>
            <a:r>
              <a:rPr lang="en-US" dirty="0">
                <a:latin typeface="Lato" panose="020F0502020204030203" pitchFamily="34" charset="0"/>
                <a:ea typeface="Lato" panose="020F0502020204030203" pitchFamily="34" charset="0"/>
                <a:cs typeface="Lato" panose="020F0502020204030203" pitchFamily="34" charset="0"/>
              </a:rPr>
              <a:t>AE…</a:t>
            </a:r>
          </a:p>
        </p:txBody>
      </p:sp>
      <p:sp>
        <p:nvSpPr>
          <p:cNvPr id="12" name="TextBox 11">
            <a:extLst>
              <a:ext uri="{FF2B5EF4-FFF2-40B4-BE49-F238E27FC236}">
                <a16:creationId xmlns:a16="http://schemas.microsoft.com/office/drawing/2014/main" id="{94AC7266-BF48-75A3-12EB-294BBFACD5E3}"/>
              </a:ext>
            </a:extLst>
          </p:cNvPr>
          <p:cNvSpPr txBox="1"/>
          <p:nvPr/>
        </p:nvSpPr>
        <p:spPr>
          <a:xfrm>
            <a:off x="6463258" y="2774672"/>
            <a:ext cx="2430474" cy="369332"/>
          </a:xfrm>
          <a:prstGeom prst="rect">
            <a:avLst/>
          </a:prstGeom>
          <a:noFill/>
        </p:spPr>
        <p:txBody>
          <a:bodyPr wrap="none" rtlCol="0">
            <a:spAutoFit/>
          </a:bodyPr>
          <a:lstStyle/>
          <a:p>
            <a:r>
              <a:rPr lang="en-US" dirty="0">
                <a:latin typeface="Lato" panose="020F0502020204030203" pitchFamily="34" charset="0"/>
                <a:ea typeface="Lato" panose="020F0502020204030203" pitchFamily="34" charset="0"/>
                <a:cs typeface="Lato" panose="020F0502020204030203" pitchFamily="34" charset="0"/>
              </a:rPr>
              <a:t>…JOSAU</a:t>
            </a:r>
            <a:r>
              <a:rPr lang="en-US" dirty="0">
                <a:solidFill>
                  <a:schemeClr val="accent6"/>
                </a:solidFill>
                <a:latin typeface="Lato" panose="020F0502020204030203" pitchFamily="34" charset="0"/>
                <a:ea typeface="Lato" panose="020F0502020204030203" pitchFamily="34" charset="0"/>
                <a:cs typeface="Lato" panose="020F0502020204030203" pitchFamily="34" charset="0"/>
              </a:rPr>
              <a:t>AKF</a:t>
            </a:r>
            <a:r>
              <a:rPr lang="en-US" dirty="0">
                <a:latin typeface="Lato" panose="020F0502020204030203" pitchFamily="34" charset="0"/>
                <a:ea typeface="Lato" panose="020F0502020204030203" pitchFamily="34" charset="0"/>
                <a:cs typeface="Lato" panose="020F0502020204030203" pitchFamily="34" charset="0"/>
              </a:rPr>
              <a:t>A</a:t>
            </a:r>
            <a:r>
              <a:rPr lang="en-US" dirty="0">
                <a:solidFill>
                  <a:schemeClr val="accent6"/>
                </a:solidFill>
                <a:latin typeface="Lato" panose="020F0502020204030203" pitchFamily="34" charset="0"/>
                <a:ea typeface="Lato" panose="020F0502020204030203" pitchFamily="34" charset="0"/>
                <a:cs typeface="Lato" panose="020F0502020204030203" pitchFamily="34" charset="0"/>
              </a:rPr>
              <a:t>JOA</a:t>
            </a:r>
            <a:r>
              <a:rPr lang="en-US" dirty="0">
                <a:latin typeface="Lato" panose="020F0502020204030203" pitchFamily="34" charset="0"/>
                <a:ea typeface="Lato" panose="020F0502020204030203" pitchFamily="34" charset="0"/>
                <a:cs typeface="Lato" panose="020F0502020204030203" pitchFamily="34" charset="0"/>
              </a:rPr>
              <a:t>T…</a:t>
            </a:r>
          </a:p>
        </p:txBody>
      </p:sp>
      <p:sp>
        <p:nvSpPr>
          <p:cNvPr id="13" name="TextBox 12">
            <a:extLst>
              <a:ext uri="{FF2B5EF4-FFF2-40B4-BE49-F238E27FC236}">
                <a16:creationId xmlns:a16="http://schemas.microsoft.com/office/drawing/2014/main" id="{6CE235F5-39A0-3884-2593-F29A659E6EBD}"/>
              </a:ext>
            </a:extLst>
          </p:cNvPr>
          <p:cNvSpPr txBox="1"/>
          <p:nvPr/>
        </p:nvSpPr>
        <p:spPr>
          <a:xfrm>
            <a:off x="7046839" y="3111155"/>
            <a:ext cx="2411238" cy="369332"/>
          </a:xfrm>
          <a:prstGeom prst="rect">
            <a:avLst/>
          </a:prstGeom>
          <a:noFill/>
        </p:spPr>
        <p:txBody>
          <a:bodyPr wrap="none" rtlCol="0">
            <a:spAutoFit/>
          </a:bodyPr>
          <a:lstStyle/>
          <a:p>
            <a:r>
              <a:rPr lang="en-US" dirty="0">
                <a:latin typeface="Lato" panose="020F0502020204030203" pitchFamily="34" charset="0"/>
                <a:ea typeface="Lato" panose="020F0502020204030203" pitchFamily="34" charset="0"/>
                <a:cs typeface="Lato" panose="020F0502020204030203" pitchFamily="34" charset="0"/>
              </a:rPr>
              <a:t>…</a:t>
            </a:r>
            <a:r>
              <a:rPr lang="en-US" dirty="0">
                <a:solidFill>
                  <a:schemeClr val="accent6"/>
                </a:solidFill>
                <a:latin typeface="Lato" panose="020F0502020204030203" pitchFamily="34" charset="0"/>
                <a:ea typeface="Lato" panose="020F0502020204030203" pitchFamily="34" charset="0"/>
                <a:cs typeface="Lato" panose="020F0502020204030203" pitchFamily="34" charset="0"/>
              </a:rPr>
              <a:t>UAKFPJ</a:t>
            </a:r>
            <a:r>
              <a:rPr lang="en-US" dirty="0">
                <a:latin typeface="Lato" panose="020F0502020204030203" pitchFamily="34" charset="0"/>
                <a:ea typeface="Lato" panose="020F0502020204030203" pitchFamily="34" charset="0"/>
                <a:cs typeface="Lato" panose="020F0502020204030203" pitchFamily="34" charset="0"/>
              </a:rPr>
              <a:t>T</a:t>
            </a:r>
            <a:r>
              <a:rPr lang="en-US" dirty="0">
                <a:solidFill>
                  <a:schemeClr val="accent6"/>
                </a:solidFill>
                <a:latin typeface="Lato" panose="020F0502020204030203" pitchFamily="34" charset="0"/>
                <a:ea typeface="Lato" panose="020F0502020204030203" pitchFamily="34" charset="0"/>
                <a:cs typeface="Lato" panose="020F0502020204030203" pitchFamily="34" charset="0"/>
              </a:rPr>
              <a:t>A</a:t>
            </a:r>
            <a:r>
              <a:rPr lang="en-US" dirty="0">
                <a:latin typeface="Lato" panose="020F0502020204030203" pitchFamily="34" charset="0"/>
                <a:ea typeface="Lato" panose="020F0502020204030203" pitchFamily="34" charset="0"/>
                <a:cs typeface="Lato" panose="020F0502020204030203" pitchFamily="34" charset="0"/>
              </a:rPr>
              <a:t>AELCQ…</a:t>
            </a:r>
          </a:p>
        </p:txBody>
      </p:sp>
      <p:sp>
        <p:nvSpPr>
          <p:cNvPr id="14" name="TextBox 13">
            <a:extLst>
              <a:ext uri="{FF2B5EF4-FFF2-40B4-BE49-F238E27FC236}">
                <a16:creationId xmlns:a16="http://schemas.microsoft.com/office/drawing/2014/main" id="{302197EF-C2DE-4ED1-B6EE-52F22CCE7345}"/>
              </a:ext>
            </a:extLst>
          </p:cNvPr>
          <p:cNvSpPr txBox="1"/>
          <p:nvPr/>
        </p:nvSpPr>
        <p:spPr>
          <a:xfrm>
            <a:off x="5031773" y="3364852"/>
            <a:ext cx="2215671" cy="369332"/>
          </a:xfrm>
          <a:prstGeom prst="rect">
            <a:avLst/>
          </a:prstGeom>
          <a:noFill/>
        </p:spPr>
        <p:txBody>
          <a:bodyPr wrap="none" rtlCol="0">
            <a:spAutoFit/>
          </a:bodyPr>
          <a:lstStyle/>
          <a:p>
            <a:r>
              <a:rPr lang="en-US" dirty="0">
                <a:latin typeface="Lato" panose="020F0502020204030203" pitchFamily="34" charset="0"/>
                <a:ea typeface="Lato" panose="020F0502020204030203" pitchFamily="34" charset="0"/>
                <a:cs typeface="Lato" panose="020F0502020204030203" pitchFamily="34" charset="0"/>
              </a:rPr>
              <a:t>…OSA</a:t>
            </a:r>
            <a:r>
              <a:rPr lang="en-US" dirty="0">
                <a:solidFill>
                  <a:schemeClr val="accent3">
                    <a:lumMod val="50000"/>
                  </a:schemeClr>
                </a:solidFill>
                <a:latin typeface="Lato" panose="020F0502020204030203" pitchFamily="34" charset="0"/>
                <a:ea typeface="Lato" panose="020F0502020204030203" pitchFamily="34" charset="0"/>
                <a:cs typeface="Lato" panose="020F0502020204030203" pitchFamily="34" charset="0"/>
              </a:rPr>
              <a:t>G</a:t>
            </a:r>
            <a:r>
              <a:rPr lang="en-US" dirty="0">
                <a:solidFill>
                  <a:schemeClr val="accent3"/>
                </a:solidFill>
                <a:latin typeface="Lato" panose="020F0502020204030203" pitchFamily="34" charset="0"/>
                <a:ea typeface="Lato" panose="020F0502020204030203" pitchFamily="34" charset="0"/>
                <a:cs typeface="Lato" panose="020F0502020204030203" pitchFamily="34" charset="0"/>
              </a:rPr>
              <a:t>HQSA</a:t>
            </a:r>
            <a:r>
              <a:rPr lang="en-US" dirty="0">
                <a:latin typeface="Lato" panose="020F0502020204030203" pitchFamily="34" charset="0"/>
                <a:ea typeface="Lato" panose="020F0502020204030203" pitchFamily="34" charset="0"/>
                <a:cs typeface="Lato" panose="020F0502020204030203" pitchFamily="34" charset="0"/>
              </a:rPr>
              <a:t>TLA…</a:t>
            </a:r>
          </a:p>
        </p:txBody>
      </p:sp>
      <p:sp>
        <p:nvSpPr>
          <p:cNvPr id="16" name="TextBox 15">
            <a:extLst>
              <a:ext uri="{FF2B5EF4-FFF2-40B4-BE49-F238E27FC236}">
                <a16:creationId xmlns:a16="http://schemas.microsoft.com/office/drawing/2014/main" id="{7544B5D8-2F37-2ABB-A8FB-575D10B7AEF2}"/>
              </a:ext>
            </a:extLst>
          </p:cNvPr>
          <p:cNvSpPr txBox="1"/>
          <p:nvPr/>
        </p:nvSpPr>
        <p:spPr>
          <a:xfrm>
            <a:off x="5738016" y="3700773"/>
            <a:ext cx="357790" cy="369332"/>
          </a:xfrm>
          <a:prstGeom prst="rect">
            <a:avLst/>
          </a:prstGeom>
          <a:noFill/>
        </p:spPr>
        <p:txBody>
          <a:bodyPr wrap="none" rtlCol="0">
            <a:spAutoFit/>
          </a:bodyPr>
          <a:lstStyle/>
          <a:p>
            <a:r>
              <a:rPr lang="en-US" dirty="0">
                <a:solidFill>
                  <a:schemeClr val="accent3"/>
                </a:solidFill>
                <a:latin typeface="Lato" panose="020F0502020204030203" pitchFamily="34" charset="0"/>
                <a:ea typeface="Lato" panose="020F0502020204030203" pitchFamily="34" charset="0"/>
                <a:cs typeface="Lato" panose="020F0502020204030203" pitchFamily="34" charset="0"/>
              </a:rPr>
              <a:t>…</a:t>
            </a:r>
          </a:p>
        </p:txBody>
      </p:sp>
      <p:sp>
        <p:nvSpPr>
          <p:cNvPr id="17" name="Oval 16">
            <a:extLst>
              <a:ext uri="{FF2B5EF4-FFF2-40B4-BE49-F238E27FC236}">
                <a16:creationId xmlns:a16="http://schemas.microsoft.com/office/drawing/2014/main" id="{9AD3CD85-1F17-1EEB-FF0D-E1A0F3A69938}"/>
              </a:ext>
            </a:extLst>
          </p:cNvPr>
          <p:cNvSpPr/>
          <p:nvPr/>
        </p:nvSpPr>
        <p:spPr>
          <a:xfrm>
            <a:off x="6835524" y="2292182"/>
            <a:ext cx="1851276" cy="1298244"/>
          </a:xfrm>
          <a:prstGeom prst="ellipse">
            <a:avLst/>
          </a:prstGeom>
          <a:noFill/>
          <a:ln w="31750">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18" name="Oval 17">
            <a:extLst>
              <a:ext uri="{FF2B5EF4-FFF2-40B4-BE49-F238E27FC236}">
                <a16:creationId xmlns:a16="http://schemas.microsoft.com/office/drawing/2014/main" id="{218FBC43-390C-E79D-22A3-F3B5F79EF50C}"/>
              </a:ext>
            </a:extLst>
          </p:cNvPr>
          <p:cNvSpPr/>
          <p:nvPr/>
        </p:nvSpPr>
        <p:spPr>
          <a:xfrm>
            <a:off x="5341285" y="3172535"/>
            <a:ext cx="1278674" cy="850805"/>
          </a:xfrm>
          <a:prstGeom prst="ellipse">
            <a:avLst/>
          </a:prstGeom>
          <a:noFill/>
          <a:ln w="31750">
            <a:solidFill>
              <a:schemeClr val="accent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pic>
        <p:nvPicPr>
          <p:cNvPr id="19" name="Picture 18">
            <a:extLst>
              <a:ext uri="{FF2B5EF4-FFF2-40B4-BE49-F238E27FC236}">
                <a16:creationId xmlns:a16="http://schemas.microsoft.com/office/drawing/2014/main" id="{CBF4CAFA-A389-4AE8-62F3-36304DF231CE}"/>
              </a:ext>
            </a:extLst>
          </p:cNvPr>
          <p:cNvPicPr>
            <a:picLocks noChangeAspect="1"/>
          </p:cNvPicPr>
          <p:nvPr/>
        </p:nvPicPr>
        <p:blipFill>
          <a:blip r:embed="rId4"/>
          <a:stretch>
            <a:fillRect/>
          </a:stretch>
        </p:blipFill>
        <p:spPr>
          <a:xfrm>
            <a:off x="4778289" y="4190299"/>
            <a:ext cx="4114469" cy="1954013"/>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457200" y="465106"/>
            <a:ext cx="8229600" cy="551433"/>
          </a:xfrm>
          <a:prstGeom prst="rect">
            <a:avLst/>
          </a:prstGeom>
        </p:spPr>
        <p:txBody>
          <a:bodyPr vert="horz" wrap="square" lIns="0" tIns="12700" rIns="0" bIns="0" rtlCol="0">
            <a:spAutoFit/>
          </a:bodyPr>
          <a:lstStyle/>
          <a:p>
            <a:pPr marL="13970">
              <a:lnSpc>
                <a:spcPct val="100000"/>
              </a:lnSpc>
              <a:spcBef>
                <a:spcPts val="100"/>
              </a:spcBef>
            </a:pPr>
            <a:r>
              <a:rPr lang="en-US" dirty="0">
                <a:latin typeface="Lato" panose="020F0502020204030203" pitchFamily="34" charset="0"/>
                <a:ea typeface="Lato" panose="020F0502020204030203" pitchFamily="34" charset="0"/>
                <a:cs typeface="Lato" panose="020F0502020204030203" pitchFamily="34" charset="0"/>
              </a:rPr>
              <a:t>USML does not need labels</a:t>
            </a:r>
            <a:endParaRPr spc="-5" dirty="0">
              <a:latin typeface="Lato" panose="020F0502020204030203" pitchFamily="34" charset="0"/>
              <a:ea typeface="Lato" panose="020F0502020204030203" pitchFamily="34" charset="0"/>
              <a:cs typeface="Lato" panose="020F0502020204030203" pitchFamily="34" charset="0"/>
            </a:endParaRPr>
          </a:p>
        </p:txBody>
      </p:sp>
      <p:sp>
        <p:nvSpPr>
          <p:cNvPr id="4" name="object 4"/>
          <p:cNvSpPr txBox="1"/>
          <p:nvPr/>
        </p:nvSpPr>
        <p:spPr>
          <a:xfrm>
            <a:off x="713489" y="1561653"/>
            <a:ext cx="2152650" cy="382156"/>
          </a:xfrm>
          <a:prstGeom prst="rect">
            <a:avLst/>
          </a:prstGeom>
        </p:spPr>
        <p:txBody>
          <a:bodyPr vert="horz" wrap="square" lIns="0" tIns="12700" rIns="0" bIns="0" rtlCol="0">
            <a:spAutoFit/>
          </a:bodyPr>
          <a:lstStyle/>
          <a:p>
            <a:pPr marL="12700">
              <a:lnSpc>
                <a:spcPct val="100000"/>
              </a:lnSpc>
              <a:spcBef>
                <a:spcPts val="100"/>
              </a:spcBef>
              <a:tabLst>
                <a:tab pos="354965" algn="l"/>
                <a:tab pos="355600" algn="l"/>
              </a:tabLst>
            </a:pPr>
            <a:r>
              <a:rPr lang="en-US" sz="2400" b="1" spc="-15" dirty="0">
                <a:latin typeface="Lato" panose="020F0502020204030203" pitchFamily="34" charset="0"/>
                <a:ea typeface="Lato" panose="020F0502020204030203" pitchFamily="34" charset="0"/>
                <a:cs typeface="Lato" panose="020F0502020204030203" pitchFamily="34" charset="0"/>
              </a:rPr>
              <a:t>Unsupervised</a:t>
            </a:r>
            <a:endParaRPr sz="2400" b="1" dirty="0">
              <a:latin typeface="Lato" panose="020F0502020204030203" pitchFamily="34" charset="0"/>
              <a:ea typeface="Lato" panose="020F0502020204030203" pitchFamily="34" charset="0"/>
              <a:cs typeface="Lato" panose="020F0502020204030203" pitchFamily="34" charset="0"/>
            </a:endParaRPr>
          </a:p>
        </p:txBody>
      </p:sp>
      <p:sp>
        <p:nvSpPr>
          <p:cNvPr id="23" name="object 23"/>
          <p:cNvSpPr txBox="1"/>
          <p:nvPr/>
        </p:nvSpPr>
        <p:spPr>
          <a:xfrm>
            <a:off x="3924750" y="1835088"/>
            <a:ext cx="1294499" cy="289823"/>
          </a:xfrm>
          <a:prstGeom prst="rect">
            <a:avLst/>
          </a:prstGeom>
        </p:spPr>
        <p:txBody>
          <a:bodyPr vert="horz" wrap="square" lIns="0" tIns="12700" rIns="0" bIns="0" rtlCol="0">
            <a:spAutoFit/>
          </a:bodyPr>
          <a:lstStyle/>
          <a:p>
            <a:pPr marL="12700">
              <a:lnSpc>
                <a:spcPct val="100000"/>
              </a:lnSpc>
              <a:spcBef>
                <a:spcPts val="100"/>
              </a:spcBef>
            </a:pPr>
            <a:r>
              <a:rPr sz="1800" b="1" spc="-15" dirty="0">
                <a:solidFill>
                  <a:schemeClr val="accent1">
                    <a:lumMod val="75000"/>
                  </a:schemeClr>
                </a:solidFill>
                <a:latin typeface="Lato" panose="020F0502020204030203" pitchFamily="34" charset="0"/>
                <a:ea typeface="Lato" panose="020F0502020204030203" pitchFamily="34" charset="0"/>
                <a:cs typeface="Lato" panose="020F0502020204030203" pitchFamily="34" charset="0"/>
              </a:rPr>
              <a:t>Features</a:t>
            </a:r>
            <a:endParaRPr sz="1800" b="1" dirty="0">
              <a:solidFill>
                <a:schemeClr val="accent1">
                  <a:lumMod val="75000"/>
                </a:schemeClr>
              </a:solidFill>
              <a:latin typeface="Lato" panose="020F0502020204030203" pitchFamily="34" charset="0"/>
              <a:ea typeface="Lato" panose="020F0502020204030203" pitchFamily="34" charset="0"/>
              <a:cs typeface="Lato" panose="020F0502020204030203" pitchFamily="34" charset="0"/>
            </a:endParaRPr>
          </a:p>
        </p:txBody>
      </p:sp>
      <p:sp>
        <p:nvSpPr>
          <p:cNvPr id="24" name="object 24"/>
          <p:cNvSpPr/>
          <p:nvPr/>
        </p:nvSpPr>
        <p:spPr>
          <a:xfrm>
            <a:off x="1447407" y="2151871"/>
            <a:ext cx="5878551" cy="349250"/>
          </a:xfrm>
          <a:custGeom>
            <a:avLst/>
            <a:gdLst/>
            <a:ahLst/>
            <a:cxnLst/>
            <a:rect l="l" t="t" r="r" b="b"/>
            <a:pathLst>
              <a:path w="5419725" h="349250">
                <a:moveTo>
                  <a:pt x="0" y="349175"/>
                </a:moveTo>
                <a:lnTo>
                  <a:pt x="2286" y="281218"/>
                </a:lnTo>
                <a:lnTo>
                  <a:pt x="8522" y="225723"/>
                </a:lnTo>
                <a:lnTo>
                  <a:pt x="17770" y="188307"/>
                </a:lnTo>
                <a:lnTo>
                  <a:pt x="29096" y="174587"/>
                </a:lnTo>
                <a:lnTo>
                  <a:pt x="2715448" y="174587"/>
                </a:lnTo>
                <a:lnTo>
                  <a:pt x="2726773" y="160867"/>
                </a:lnTo>
                <a:lnTo>
                  <a:pt x="2736021" y="123452"/>
                </a:lnTo>
                <a:lnTo>
                  <a:pt x="2742257" y="67957"/>
                </a:lnTo>
                <a:lnTo>
                  <a:pt x="2744544" y="0"/>
                </a:lnTo>
                <a:lnTo>
                  <a:pt x="2746830" y="67957"/>
                </a:lnTo>
                <a:lnTo>
                  <a:pt x="2753065" y="123452"/>
                </a:lnTo>
                <a:lnTo>
                  <a:pt x="2762314" y="160867"/>
                </a:lnTo>
                <a:lnTo>
                  <a:pt x="2773640" y="174587"/>
                </a:lnTo>
                <a:lnTo>
                  <a:pt x="5390621" y="174587"/>
                </a:lnTo>
                <a:lnTo>
                  <a:pt x="5401946" y="188307"/>
                </a:lnTo>
                <a:lnTo>
                  <a:pt x="5411194" y="225723"/>
                </a:lnTo>
                <a:lnTo>
                  <a:pt x="5417430" y="281218"/>
                </a:lnTo>
                <a:lnTo>
                  <a:pt x="5419717" y="349175"/>
                </a:lnTo>
              </a:path>
            </a:pathLst>
          </a:custGeom>
          <a:ln w="25400">
            <a:solidFill>
              <a:schemeClr val="accent1"/>
            </a:solidFill>
          </a:ln>
        </p:spPr>
        <p:txBody>
          <a:bodyPr wrap="square" lIns="0" tIns="0" rIns="0" bIns="0" rtlCol="0"/>
          <a:lstStyle/>
          <a:p>
            <a:endParaRPr>
              <a:latin typeface="Lato" panose="020F0502020204030203" pitchFamily="34" charset="0"/>
              <a:ea typeface="Lato" panose="020F0502020204030203" pitchFamily="34" charset="0"/>
              <a:cs typeface="Lato" panose="020F0502020204030203" pitchFamily="34" charset="0"/>
            </a:endParaRPr>
          </a:p>
        </p:txBody>
      </p:sp>
      <p:graphicFrame>
        <p:nvGraphicFramePr>
          <p:cNvPr id="27" name="object 27"/>
          <p:cNvGraphicFramePr>
            <a:graphicFrameLocks noGrp="1"/>
          </p:cNvGraphicFramePr>
          <p:nvPr>
            <p:extLst>
              <p:ext uri="{D42A27DB-BD31-4B8C-83A1-F6EECF244321}">
                <p14:modId xmlns:p14="http://schemas.microsoft.com/office/powerpoint/2010/main" val="2820660898"/>
              </p:ext>
            </p:extLst>
          </p:nvPr>
        </p:nvGraphicFramePr>
        <p:xfrm>
          <a:off x="193638" y="2595835"/>
          <a:ext cx="7275765" cy="3556000"/>
        </p:xfrm>
        <a:graphic>
          <a:graphicData uri="http://schemas.openxmlformats.org/drawingml/2006/table">
            <a:tbl>
              <a:tblPr firstRow="1" bandRow="1">
                <a:tableStyleId>{2D5ABB26-0587-4C30-8999-92F81FD0307C}</a:tableStyleId>
              </a:tblPr>
              <a:tblGrid>
                <a:gridCol w="1212628">
                  <a:extLst>
                    <a:ext uri="{9D8B030D-6E8A-4147-A177-3AD203B41FA5}">
                      <a16:colId xmlns:a16="http://schemas.microsoft.com/office/drawing/2014/main" val="20000"/>
                    </a:ext>
                  </a:extLst>
                </a:gridCol>
                <a:gridCol w="1212628">
                  <a:extLst>
                    <a:ext uri="{9D8B030D-6E8A-4147-A177-3AD203B41FA5}">
                      <a16:colId xmlns:a16="http://schemas.microsoft.com/office/drawing/2014/main" val="20001"/>
                    </a:ext>
                  </a:extLst>
                </a:gridCol>
                <a:gridCol w="1212628">
                  <a:extLst>
                    <a:ext uri="{9D8B030D-6E8A-4147-A177-3AD203B41FA5}">
                      <a16:colId xmlns:a16="http://schemas.microsoft.com/office/drawing/2014/main" val="20002"/>
                    </a:ext>
                  </a:extLst>
                </a:gridCol>
                <a:gridCol w="1212627">
                  <a:extLst>
                    <a:ext uri="{9D8B030D-6E8A-4147-A177-3AD203B41FA5}">
                      <a16:colId xmlns:a16="http://schemas.microsoft.com/office/drawing/2014/main" val="20003"/>
                    </a:ext>
                  </a:extLst>
                </a:gridCol>
                <a:gridCol w="1212627">
                  <a:extLst>
                    <a:ext uri="{9D8B030D-6E8A-4147-A177-3AD203B41FA5}">
                      <a16:colId xmlns:a16="http://schemas.microsoft.com/office/drawing/2014/main" val="20004"/>
                    </a:ext>
                  </a:extLst>
                </a:gridCol>
                <a:gridCol w="1212627">
                  <a:extLst>
                    <a:ext uri="{9D8B030D-6E8A-4147-A177-3AD203B41FA5}">
                      <a16:colId xmlns:a16="http://schemas.microsoft.com/office/drawing/2014/main" val="20005"/>
                    </a:ext>
                  </a:extLst>
                </a:gridCol>
              </a:tblGrid>
              <a:tr h="639445">
                <a:tc>
                  <a:txBody>
                    <a:bodyPr/>
                    <a:lstStyle/>
                    <a:p>
                      <a:pPr algn="ctr">
                        <a:lnSpc>
                          <a:spcPct val="100000"/>
                        </a:lnSpc>
                        <a:spcBef>
                          <a:spcPts val="15"/>
                        </a:spcBef>
                      </a:pPr>
                      <a:endParaRPr sz="2400" b="1" dirty="0">
                        <a:latin typeface="Lato" panose="020F0502020204030203" pitchFamily="34" charset="0"/>
                        <a:ea typeface="Lato" panose="020F0502020204030203" pitchFamily="34" charset="0"/>
                        <a:cs typeface="Lato" panose="020F0502020204030203" pitchFamily="34" charset="0"/>
                      </a:endParaRPr>
                    </a:p>
                    <a:p>
                      <a:pPr marL="116839" algn="ctr">
                        <a:lnSpc>
                          <a:spcPct val="100000"/>
                        </a:lnSpc>
                      </a:pPr>
                      <a:r>
                        <a:rPr sz="1800" b="1" spc="-5" dirty="0">
                          <a:latin typeface="Lato" panose="020F0502020204030203" pitchFamily="34" charset="0"/>
                          <a:ea typeface="Lato" panose="020F0502020204030203" pitchFamily="34" charset="0"/>
                          <a:cs typeface="Lato" panose="020F0502020204030203" pitchFamily="34" charset="0"/>
                        </a:rPr>
                        <a:t>Molecule</a:t>
                      </a:r>
                      <a:endParaRPr sz="1800" b="1" dirty="0">
                        <a:solidFill>
                          <a:schemeClr val="tx1"/>
                        </a:solidFill>
                        <a:latin typeface="Lato" panose="020F0502020204030203" pitchFamily="34" charset="0"/>
                        <a:ea typeface="Lato" panose="020F0502020204030203" pitchFamily="34" charset="0"/>
                        <a:cs typeface="Lato" panose="020F0502020204030203" pitchFamily="34" charset="0"/>
                      </a:endParaRPr>
                    </a:p>
                  </a:txBody>
                  <a:tcPr marL="0" marR="0" marT="1905"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85000"/>
                      </a:schemeClr>
                    </a:solidFill>
                  </a:tcPr>
                </a:tc>
                <a:tc>
                  <a:txBody>
                    <a:bodyPr/>
                    <a:lstStyle/>
                    <a:p>
                      <a:pPr marL="239395" marR="106045" indent="-113030" algn="ctr">
                        <a:lnSpc>
                          <a:spcPts val="2130"/>
                        </a:lnSpc>
                        <a:spcBef>
                          <a:spcPts val="710"/>
                        </a:spcBef>
                      </a:pPr>
                      <a:r>
                        <a:rPr sz="1800" b="1" dirty="0">
                          <a:latin typeface="Lato" panose="020F0502020204030203" pitchFamily="34" charset="0"/>
                          <a:ea typeface="Lato" panose="020F0502020204030203" pitchFamily="34" charset="0"/>
                          <a:cs typeface="Lato" panose="020F0502020204030203" pitchFamily="34" charset="0"/>
                        </a:rPr>
                        <a:t>D</a:t>
                      </a:r>
                      <a:r>
                        <a:rPr sz="1800" b="1" spc="-10" dirty="0">
                          <a:latin typeface="Lato" panose="020F0502020204030203" pitchFamily="34" charset="0"/>
                          <a:ea typeface="Lato" panose="020F0502020204030203" pitchFamily="34" charset="0"/>
                          <a:cs typeface="Lato" panose="020F0502020204030203" pitchFamily="34" charset="0"/>
                        </a:rPr>
                        <a:t>i</a:t>
                      </a:r>
                      <a:r>
                        <a:rPr sz="1800" b="1" spc="0" dirty="0">
                          <a:latin typeface="Lato" panose="020F0502020204030203" pitchFamily="34" charset="0"/>
                          <a:ea typeface="Lato" panose="020F0502020204030203" pitchFamily="34" charset="0"/>
                          <a:cs typeface="Lato" panose="020F0502020204030203" pitchFamily="34" charset="0"/>
                        </a:rPr>
                        <a:t>ff</a:t>
                      </a:r>
                      <a:r>
                        <a:rPr sz="1800" b="1" spc="-5" dirty="0">
                          <a:latin typeface="Lato" panose="020F0502020204030203" pitchFamily="34" charset="0"/>
                          <a:ea typeface="Lato" panose="020F0502020204030203" pitchFamily="34" charset="0"/>
                          <a:cs typeface="Lato" panose="020F0502020204030203" pitchFamily="34" charset="0"/>
                        </a:rPr>
                        <a:t>u</a:t>
                      </a:r>
                      <a:r>
                        <a:rPr sz="1800" b="1" spc="-10" dirty="0">
                          <a:latin typeface="Lato" panose="020F0502020204030203" pitchFamily="34" charset="0"/>
                          <a:ea typeface="Lato" panose="020F0502020204030203" pitchFamily="34" charset="0"/>
                          <a:cs typeface="Lato" panose="020F0502020204030203" pitchFamily="34" charset="0"/>
                        </a:rPr>
                        <a:t>s</a:t>
                      </a:r>
                      <a:r>
                        <a:rPr sz="1800" b="1" spc="-5" dirty="0">
                          <a:latin typeface="Lato" panose="020F0502020204030203" pitchFamily="34" charset="0"/>
                          <a:ea typeface="Lato" panose="020F0502020204030203" pitchFamily="34" charset="0"/>
                          <a:cs typeface="Lato" panose="020F0502020204030203" pitchFamily="34" charset="0"/>
                        </a:rPr>
                        <a:t>io</a:t>
                      </a:r>
                      <a:r>
                        <a:rPr sz="1800" b="1" dirty="0">
                          <a:latin typeface="Lato" panose="020F0502020204030203" pitchFamily="34" charset="0"/>
                          <a:ea typeface="Lato" panose="020F0502020204030203" pitchFamily="34" charset="0"/>
                          <a:cs typeface="Lato" panose="020F0502020204030203" pitchFamily="34" charset="0"/>
                        </a:rPr>
                        <a:t>n  </a:t>
                      </a:r>
                      <a:r>
                        <a:rPr sz="1800" b="1" spc="-15" dirty="0">
                          <a:latin typeface="Lato" panose="020F0502020204030203" pitchFamily="34" charset="0"/>
                          <a:ea typeface="Lato" panose="020F0502020204030203" pitchFamily="34" charset="0"/>
                          <a:cs typeface="Lato" panose="020F0502020204030203" pitchFamily="34" charset="0"/>
                        </a:rPr>
                        <a:t>(nm/s)</a:t>
                      </a:r>
                      <a:endParaRPr sz="1800" b="1" dirty="0">
                        <a:solidFill>
                          <a:schemeClr val="tx1"/>
                        </a:solidFill>
                        <a:latin typeface="Lato" panose="020F0502020204030203" pitchFamily="34" charset="0"/>
                        <a:ea typeface="Lato" panose="020F0502020204030203" pitchFamily="34" charset="0"/>
                        <a:cs typeface="Lato" panose="020F0502020204030203" pitchFamily="34" charset="0"/>
                      </a:endParaRPr>
                    </a:p>
                  </a:txBody>
                  <a:tcPr marL="0" marR="0" marT="9017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217804" marR="55880" indent="-140970" algn="ctr">
                        <a:lnSpc>
                          <a:spcPts val="2130"/>
                        </a:lnSpc>
                        <a:spcBef>
                          <a:spcPts val="710"/>
                        </a:spcBef>
                      </a:pPr>
                      <a:r>
                        <a:rPr sz="1800" b="1" dirty="0">
                          <a:latin typeface="Lato" panose="020F0502020204030203" pitchFamily="34" charset="0"/>
                          <a:ea typeface="Lato" panose="020F0502020204030203" pitchFamily="34" charset="0"/>
                          <a:cs typeface="Lato" panose="020F0502020204030203" pitchFamily="34" charset="0"/>
                        </a:rPr>
                        <a:t>M</a:t>
                      </a:r>
                      <a:r>
                        <a:rPr sz="1800" b="1" spc="-10" dirty="0">
                          <a:latin typeface="Lato" panose="020F0502020204030203" pitchFamily="34" charset="0"/>
                          <a:ea typeface="Lato" panose="020F0502020204030203" pitchFamily="34" charset="0"/>
                          <a:cs typeface="Lato" panose="020F0502020204030203" pitchFamily="34" charset="0"/>
                        </a:rPr>
                        <a:t>o</a:t>
                      </a:r>
                      <a:r>
                        <a:rPr sz="1800" b="1" spc="-5" dirty="0">
                          <a:latin typeface="Lato" panose="020F0502020204030203" pitchFamily="34" charset="0"/>
                          <a:ea typeface="Lato" panose="020F0502020204030203" pitchFamily="34" charset="0"/>
                          <a:cs typeface="Lato" panose="020F0502020204030203" pitchFamily="34" charset="0"/>
                        </a:rPr>
                        <a:t>l</a:t>
                      </a:r>
                      <a:r>
                        <a:rPr sz="1800" b="1" spc="-10" dirty="0">
                          <a:latin typeface="Lato" panose="020F0502020204030203" pitchFamily="34" charset="0"/>
                          <a:ea typeface="Lato" panose="020F0502020204030203" pitchFamily="34" charset="0"/>
                          <a:cs typeface="Lato" panose="020F0502020204030203" pitchFamily="34" charset="0"/>
                        </a:rPr>
                        <a:t>e</a:t>
                      </a:r>
                      <a:r>
                        <a:rPr sz="1800" b="1" spc="-5" dirty="0">
                          <a:latin typeface="Lato" panose="020F0502020204030203" pitchFamily="34" charset="0"/>
                          <a:ea typeface="Lato" panose="020F0502020204030203" pitchFamily="34" charset="0"/>
                          <a:cs typeface="Lato" panose="020F0502020204030203" pitchFamily="34" charset="0"/>
                        </a:rPr>
                        <a:t>cula</a:t>
                      </a:r>
                      <a:r>
                        <a:rPr sz="1800" b="1" dirty="0">
                          <a:latin typeface="Lato" panose="020F0502020204030203" pitchFamily="34" charset="0"/>
                          <a:ea typeface="Lato" panose="020F0502020204030203" pitchFamily="34" charset="0"/>
                          <a:cs typeface="Lato" panose="020F0502020204030203" pitchFamily="34" charset="0"/>
                        </a:rPr>
                        <a:t>r  </a:t>
                      </a:r>
                      <a:r>
                        <a:rPr sz="1800" b="1" spc="-20" dirty="0">
                          <a:latin typeface="Lato" panose="020F0502020204030203" pitchFamily="34" charset="0"/>
                          <a:ea typeface="Lato" panose="020F0502020204030203" pitchFamily="34" charset="0"/>
                          <a:cs typeface="Lato" panose="020F0502020204030203" pitchFamily="34" charset="0"/>
                        </a:rPr>
                        <a:t>Weight</a:t>
                      </a:r>
                      <a:endParaRPr sz="1800" b="1" dirty="0">
                        <a:solidFill>
                          <a:schemeClr val="tx1"/>
                        </a:solidFill>
                        <a:latin typeface="Lato" panose="020F0502020204030203" pitchFamily="34" charset="0"/>
                        <a:ea typeface="Lato" panose="020F0502020204030203" pitchFamily="34" charset="0"/>
                        <a:cs typeface="Lato" panose="020F0502020204030203" pitchFamily="34" charset="0"/>
                      </a:endParaRPr>
                    </a:p>
                  </a:txBody>
                  <a:tcPr marL="0" marR="0" marT="9017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ctr">
                        <a:lnSpc>
                          <a:spcPct val="100000"/>
                        </a:lnSpc>
                        <a:spcBef>
                          <a:spcPts val="15"/>
                        </a:spcBef>
                      </a:pPr>
                      <a:endParaRPr sz="2400" b="1" dirty="0">
                        <a:latin typeface="Lato" panose="020F0502020204030203" pitchFamily="34" charset="0"/>
                        <a:ea typeface="Lato" panose="020F0502020204030203" pitchFamily="34" charset="0"/>
                        <a:cs typeface="Lato" panose="020F0502020204030203" pitchFamily="34" charset="0"/>
                      </a:endParaRPr>
                    </a:p>
                    <a:p>
                      <a:pPr marL="62865" algn="ctr">
                        <a:lnSpc>
                          <a:spcPct val="100000"/>
                        </a:lnSpc>
                      </a:pPr>
                      <a:r>
                        <a:rPr sz="1800" b="1" spc="-5" dirty="0">
                          <a:latin typeface="Lato" panose="020F0502020204030203" pitchFamily="34" charset="0"/>
                          <a:ea typeface="Lato" panose="020F0502020204030203" pitchFamily="34" charset="0"/>
                          <a:cs typeface="Lato" panose="020F0502020204030203" pitchFamily="34" charset="0"/>
                        </a:rPr>
                        <a:t>C=C</a:t>
                      </a:r>
                      <a:r>
                        <a:rPr sz="1800" b="1" spc="-45" dirty="0">
                          <a:latin typeface="Lato" panose="020F0502020204030203" pitchFamily="34" charset="0"/>
                          <a:ea typeface="Lato" panose="020F0502020204030203" pitchFamily="34" charset="0"/>
                          <a:cs typeface="Lato" panose="020F0502020204030203" pitchFamily="34" charset="0"/>
                        </a:rPr>
                        <a:t> </a:t>
                      </a:r>
                      <a:r>
                        <a:rPr sz="1800" b="1" spc="-5" dirty="0">
                          <a:latin typeface="Lato" panose="020F0502020204030203" pitchFamily="34" charset="0"/>
                          <a:ea typeface="Lato" panose="020F0502020204030203" pitchFamily="34" charset="0"/>
                          <a:cs typeface="Lato" panose="020F0502020204030203" pitchFamily="34" charset="0"/>
                        </a:rPr>
                        <a:t>bonds</a:t>
                      </a:r>
                      <a:endParaRPr sz="1800" b="1" dirty="0">
                        <a:solidFill>
                          <a:schemeClr val="tx1"/>
                        </a:solidFill>
                        <a:latin typeface="Lato" panose="020F0502020204030203" pitchFamily="34" charset="0"/>
                        <a:ea typeface="Lato" panose="020F0502020204030203" pitchFamily="34" charset="0"/>
                        <a:cs typeface="Lato" panose="020F0502020204030203" pitchFamily="34" charset="0"/>
                      </a:endParaRPr>
                    </a:p>
                  </a:txBody>
                  <a:tcPr marL="0" marR="0" marT="1905"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227965" marR="183515" indent="-22860" algn="ctr">
                        <a:lnSpc>
                          <a:spcPts val="2130"/>
                        </a:lnSpc>
                        <a:spcBef>
                          <a:spcPts val="710"/>
                        </a:spcBef>
                      </a:pPr>
                      <a:r>
                        <a:rPr sz="1800" b="1" dirty="0">
                          <a:latin typeface="Lato" panose="020F0502020204030203" pitchFamily="34" charset="0"/>
                          <a:ea typeface="Lato" panose="020F0502020204030203" pitchFamily="34" charset="0"/>
                          <a:cs typeface="Lato" panose="020F0502020204030203" pitchFamily="34" charset="0"/>
                        </a:rPr>
                        <a:t>H</a:t>
                      </a:r>
                      <a:r>
                        <a:rPr sz="1800" b="1" spc="-5" dirty="0">
                          <a:latin typeface="Lato" panose="020F0502020204030203" pitchFamily="34" charset="0"/>
                          <a:ea typeface="Lato" panose="020F0502020204030203" pitchFamily="34" charset="0"/>
                          <a:cs typeface="Lato" panose="020F0502020204030203" pitchFamily="34" charset="0"/>
                        </a:rPr>
                        <a:t>-b</a:t>
                      </a:r>
                      <a:r>
                        <a:rPr sz="1800" b="1" spc="-10" dirty="0">
                          <a:latin typeface="Lato" panose="020F0502020204030203" pitchFamily="34" charset="0"/>
                          <a:ea typeface="Lato" panose="020F0502020204030203" pitchFamily="34" charset="0"/>
                          <a:cs typeface="Lato" panose="020F0502020204030203" pitchFamily="34" charset="0"/>
                        </a:rPr>
                        <a:t>o</a:t>
                      </a:r>
                      <a:r>
                        <a:rPr sz="1800" b="1" spc="-5" dirty="0">
                          <a:latin typeface="Lato" panose="020F0502020204030203" pitchFamily="34" charset="0"/>
                          <a:ea typeface="Lato" panose="020F0502020204030203" pitchFamily="34" charset="0"/>
                          <a:cs typeface="Lato" panose="020F0502020204030203" pitchFamily="34" charset="0"/>
                        </a:rPr>
                        <a:t>nd  </a:t>
                      </a:r>
                      <a:r>
                        <a:rPr sz="1800" b="1" spc="-10" dirty="0">
                          <a:latin typeface="Lato" panose="020F0502020204030203" pitchFamily="34" charset="0"/>
                          <a:ea typeface="Lato" panose="020F0502020204030203" pitchFamily="34" charset="0"/>
                          <a:cs typeface="Lato" panose="020F0502020204030203" pitchFamily="34" charset="0"/>
                        </a:rPr>
                        <a:t>donors</a:t>
                      </a:r>
                      <a:endParaRPr sz="1800" b="1" dirty="0">
                        <a:solidFill>
                          <a:schemeClr val="tx1"/>
                        </a:solidFill>
                        <a:latin typeface="Lato" panose="020F0502020204030203" pitchFamily="34" charset="0"/>
                        <a:ea typeface="Lato" panose="020F0502020204030203" pitchFamily="34" charset="0"/>
                        <a:cs typeface="Lato" panose="020F0502020204030203" pitchFamily="34" charset="0"/>
                      </a:endParaRPr>
                    </a:p>
                  </a:txBody>
                  <a:tcPr marL="0" marR="0" marT="9017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103505" marR="80010" indent="101600" algn="ctr">
                        <a:lnSpc>
                          <a:spcPts val="2130"/>
                        </a:lnSpc>
                        <a:spcBef>
                          <a:spcPts val="710"/>
                        </a:spcBef>
                      </a:pPr>
                      <a:r>
                        <a:rPr sz="1800" b="1" spc="-5" dirty="0">
                          <a:latin typeface="Lato" panose="020F0502020204030203" pitchFamily="34" charset="0"/>
                          <a:ea typeface="Lato" panose="020F0502020204030203" pitchFamily="34" charset="0"/>
                          <a:cs typeface="Lato" panose="020F0502020204030203" pitchFamily="34" charset="0"/>
                        </a:rPr>
                        <a:t>H-bond  acce</a:t>
                      </a:r>
                      <a:r>
                        <a:rPr sz="1800" b="1" spc="-10" dirty="0">
                          <a:latin typeface="Lato" panose="020F0502020204030203" pitchFamily="34" charset="0"/>
                          <a:ea typeface="Lato" panose="020F0502020204030203" pitchFamily="34" charset="0"/>
                          <a:cs typeface="Lato" panose="020F0502020204030203" pitchFamily="34" charset="0"/>
                        </a:rPr>
                        <a:t>p</a:t>
                      </a:r>
                      <a:r>
                        <a:rPr sz="1800" b="1" spc="-20" dirty="0">
                          <a:latin typeface="Lato" panose="020F0502020204030203" pitchFamily="34" charset="0"/>
                          <a:ea typeface="Lato" panose="020F0502020204030203" pitchFamily="34" charset="0"/>
                          <a:cs typeface="Lato" panose="020F0502020204030203" pitchFamily="34" charset="0"/>
                        </a:rPr>
                        <a:t>t</a:t>
                      </a:r>
                      <a:r>
                        <a:rPr sz="1800" b="1" spc="-5" dirty="0">
                          <a:latin typeface="Lato" panose="020F0502020204030203" pitchFamily="34" charset="0"/>
                          <a:ea typeface="Lato" panose="020F0502020204030203" pitchFamily="34" charset="0"/>
                          <a:cs typeface="Lato" panose="020F0502020204030203" pitchFamily="34" charset="0"/>
                        </a:rPr>
                        <a:t>o</a:t>
                      </a:r>
                      <a:r>
                        <a:rPr sz="1800" b="1" spc="-25" dirty="0">
                          <a:latin typeface="Lato" panose="020F0502020204030203" pitchFamily="34" charset="0"/>
                          <a:ea typeface="Lato" panose="020F0502020204030203" pitchFamily="34" charset="0"/>
                          <a:cs typeface="Lato" panose="020F0502020204030203" pitchFamily="34" charset="0"/>
                        </a:rPr>
                        <a:t>r</a:t>
                      </a:r>
                      <a:r>
                        <a:rPr sz="1800" b="1" dirty="0">
                          <a:latin typeface="Lato" panose="020F0502020204030203" pitchFamily="34" charset="0"/>
                          <a:ea typeface="Lato" panose="020F0502020204030203" pitchFamily="34" charset="0"/>
                          <a:cs typeface="Lato" panose="020F0502020204030203" pitchFamily="34" charset="0"/>
                        </a:rPr>
                        <a:t>s</a:t>
                      </a:r>
                      <a:endParaRPr sz="1800" b="1" dirty="0">
                        <a:solidFill>
                          <a:schemeClr val="tx1"/>
                        </a:solidFill>
                        <a:latin typeface="Lato" panose="020F0502020204030203" pitchFamily="34" charset="0"/>
                        <a:ea typeface="Lato" panose="020F0502020204030203" pitchFamily="34" charset="0"/>
                        <a:cs typeface="Lato" panose="020F0502020204030203" pitchFamily="34" charset="0"/>
                      </a:endParaRPr>
                    </a:p>
                  </a:txBody>
                  <a:tcPr marL="0" marR="0" marT="9017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10000"/>
                  </a:ext>
                </a:extLst>
              </a:tr>
              <a:tr h="321945">
                <a:tc>
                  <a:txBody>
                    <a:bodyPr/>
                    <a:lstStyle/>
                    <a:p>
                      <a:pPr algn="ctr">
                        <a:lnSpc>
                          <a:spcPts val="2145"/>
                        </a:lnSpc>
                        <a:spcBef>
                          <a:spcPts val="290"/>
                        </a:spcBef>
                      </a:pPr>
                      <a:r>
                        <a:rPr sz="1800" dirty="0">
                          <a:latin typeface="Lato" panose="020F0502020204030203" pitchFamily="34" charset="0"/>
                          <a:ea typeface="Lato" panose="020F0502020204030203" pitchFamily="34" charset="0"/>
                          <a:cs typeface="Lato" panose="020F0502020204030203" pitchFamily="34" charset="0"/>
                        </a:rPr>
                        <a:t>1</a:t>
                      </a:r>
                      <a:endParaRPr sz="1800" dirty="0">
                        <a:solidFill>
                          <a:schemeClr val="tx1">
                            <a:lumMod val="85000"/>
                            <a:lumOff val="15000"/>
                          </a:schemeClr>
                        </a:solidFill>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lnSpc>
                          <a:spcPts val="2145"/>
                        </a:lnSpc>
                        <a:spcBef>
                          <a:spcPts val="290"/>
                        </a:spcBef>
                      </a:pPr>
                      <a:r>
                        <a:rPr sz="1800" dirty="0">
                          <a:latin typeface="Lato" panose="020F0502020204030203" pitchFamily="34" charset="0"/>
                          <a:ea typeface="Lato" panose="020F0502020204030203" pitchFamily="34" charset="0"/>
                          <a:cs typeface="Lato" panose="020F0502020204030203" pitchFamily="34" charset="0"/>
                        </a:rPr>
                        <a:t>8</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ts val="2145"/>
                        </a:lnSpc>
                        <a:spcBef>
                          <a:spcPts val="290"/>
                        </a:spcBef>
                      </a:pPr>
                      <a:r>
                        <a:rPr sz="1800" dirty="0">
                          <a:latin typeface="Lato" panose="020F0502020204030203" pitchFamily="34" charset="0"/>
                          <a:ea typeface="Lato" panose="020F0502020204030203" pitchFamily="34" charset="0"/>
                          <a:cs typeface="Lato" panose="020F0502020204030203" pitchFamily="34" charset="0"/>
                        </a:rPr>
                        <a:t>66</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ts val="2145"/>
                        </a:lnSpc>
                        <a:spcBef>
                          <a:spcPts val="290"/>
                        </a:spcBef>
                      </a:pPr>
                      <a:r>
                        <a:rPr sz="1800" dirty="0">
                          <a:latin typeface="Lato" panose="020F0502020204030203" pitchFamily="34" charset="0"/>
                          <a:ea typeface="Lato" panose="020F0502020204030203" pitchFamily="34" charset="0"/>
                          <a:cs typeface="Lato" panose="020F0502020204030203" pitchFamily="34" charset="0"/>
                        </a:rPr>
                        <a:t>1</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ts val="2145"/>
                        </a:lnSpc>
                        <a:spcBef>
                          <a:spcPts val="290"/>
                        </a:spcBef>
                      </a:pPr>
                      <a:r>
                        <a:rPr sz="1800" dirty="0">
                          <a:latin typeface="Lato" panose="020F0502020204030203" pitchFamily="34" charset="0"/>
                          <a:ea typeface="Lato" panose="020F0502020204030203" pitchFamily="34" charset="0"/>
                          <a:cs typeface="Lato" panose="020F0502020204030203" pitchFamily="34" charset="0"/>
                        </a:rPr>
                        <a:t>0</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ts val="2145"/>
                        </a:lnSpc>
                        <a:spcBef>
                          <a:spcPts val="290"/>
                        </a:spcBef>
                      </a:pPr>
                      <a:r>
                        <a:rPr sz="1800" dirty="0">
                          <a:latin typeface="Lato" panose="020F0502020204030203" pitchFamily="34" charset="0"/>
                          <a:ea typeface="Lato" panose="020F0502020204030203" pitchFamily="34" charset="0"/>
                          <a:cs typeface="Lato" panose="020F0502020204030203" pitchFamily="34" charset="0"/>
                        </a:rPr>
                        <a:t>0</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1"/>
                  </a:ext>
                </a:extLst>
              </a:tr>
              <a:tr h="335280">
                <a:tc>
                  <a:txBody>
                    <a:bodyPr/>
                    <a:lstStyle/>
                    <a:p>
                      <a:pPr algn="ctr">
                        <a:lnSpc>
                          <a:spcPct val="100000"/>
                        </a:lnSpc>
                        <a:spcBef>
                          <a:spcPts val="305"/>
                        </a:spcBef>
                      </a:pPr>
                      <a:r>
                        <a:rPr sz="1800" dirty="0">
                          <a:latin typeface="Lato" panose="020F0502020204030203" pitchFamily="34" charset="0"/>
                          <a:ea typeface="Lato" panose="020F0502020204030203" pitchFamily="34" charset="0"/>
                          <a:cs typeface="Lato" panose="020F0502020204030203" pitchFamily="34" charset="0"/>
                        </a:rPr>
                        <a:t>2</a:t>
                      </a:r>
                      <a:endParaRPr sz="1800" dirty="0">
                        <a:solidFill>
                          <a:schemeClr val="tx1">
                            <a:lumMod val="85000"/>
                            <a:lumOff val="15000"/>
                          </a:schemeClr>
                        </a:solidFill>
                        <a:latin typeface="Lato" panose="020F0502020204030203" pitchFamily="34" charset="0"/>
                        <a:ea typeface="Lato" panose="020F0502020204030203" pitchFamily="34" charset="0"/>
                        <a:cs typeface="Lato" panose="020F0502020204030203" pitchFamily="34" charset="0"/>
                      </a:endParaRPr>
                    </a:p>
                  </a:txBody>
                  <a:tcPr marL="0" marR="0" marT="38735"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lnSpc>
                          <a:spcPct val="100000"/>
                        </a:lnSpc>
                        <a:spcBef>
                          <a:spcPts val="305"/>
                        </a:spcBef>
                      </a:pPr>
                      <a:r>
                        <a:rPr sz="1800" dirty="0">
                          <a:latin typeface="Lato" panose="020F0502020204030203" pitchFamily="34" charset="0"/>
                          <a:ea typeface="Lato" panose="020F0502020204030203" pitchFamily="34" charset="0"/>
                          <a:cs typeface="Lato" panose="020F0502020204030203" pitchFamily="34" charset="0"/>
                        </a:rPr>
                        <a:t>5</a:t>
                      </a:r>
                    </a:p>
                  </a:txBody>
                  <a:tcPr marL="0" marR="0" marT="38735"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305"/>
                        </a:spcBef>
                      </a:pPr>
                      <a:r>
                        <a:rPr sz="1800" dirty="0">
                          <a:latin typeface="Lato" panose="020F0502020204030203" pitchFamily="34" charset="0"/>
                          <a:ea typeface="Lato" panose="020F0502020204030203" pitchFamily="34" charset="0"/>
                          <a:cs typeface="Lato" panose="020F0502020204030203" pitchFamily="34" charset="0"/>
                        </a:rPr>
                        <a:t>44</a:t>
                      </a:r>
                    </a:p>
                  </a:txBody>
                  <a:tcPr marL="0" marR="0" marT="38735"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305"/>
                        </a:spcBef>
                      </a:pPr>
                      <a:r>
                        <a:rPr sz="1800" dirty="0">
                          <a:latin typeface="Lato" panose="020F0502020204030203" pitchFamily="34" charset="0"/>
                          <a:ea typeface="Lato" panose="020F0502020204030203" pitchFamily="34" charset="0"/>
                          <a:cs typeface="Lato" panose="020F0502020204030203" pitchFamily="34" charset="0"/>
                        </a:rPr>
                        <a:t>2</a:t>
                      </a:r>
                    </a:p>
                  </a:txBody>
                  <a:tcPr marL="0" marR="0" marT="38735"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305"/>
                        </a:spcBef>
                      </a:pPr>
                      <a:r>
                        <a:rPr sz="1800" dirty="0">
                          <a:latin typeface="Lato" panose="020F0502020204030203" pitchFamily="34" charset="0"/>
                          <a:ea typeface="Lato" panose="020F0502020204030203" pitchFamily="34" charset="0"/>
                          <a:cs typeface="Lato" panose="020F0502020204030203" pitchFamily="34" charset="0"/>
                        </a:rPr>
                        <a:t>1</a:t>
                      </a:r>
                    </a:p>
                  </a:txBody>
                  <a:tcPr marL="0" marR="0" marT="38735"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305"/>
                        </a:spcBef>
                      </a:pPr>
                      <a:r>
                        <a:rPr sz="1800" dirty="0">
                          <a:latin typeface="Lato" panose="020F0502020204030203" pitchFamily="34" charset="0"/>
                          <a:ea typeface="Lato" panose="020F0502020204030203" pitchFamily="34" charset="0"/>
                          <a:cs typeface="Lato" panose="020F0502020204030203" pitchFamily="34" charset="0"/>
                        </a:rPr>
                        <a:t>0</a:t>
                      </a:r>
                    </a:p>
                  </a:txBody>
                  <a:tcPr marL="0" marR="0" marT="38735"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2"/>
                  </a:ext>
                </a:extLst>
              </a:tr>
              <a:tr h="313690">
                <a:tc>
                  <a:txBody>
                    <a:bodyPr/>
                    <a:lstStyle/>
                    <a:p>
                      <a:pPr algn="ctr">
                        <a:lnSpc>
                          <a:spcPct val="100000"/>
                        </a:lnSpc>
                        <a:spcBef>
                          <a:spcPts val="210"/>
                        </a:spcBef>
                      </a:pPr>
                      <a:r>
                        <a:rPr sz="1800" dirty="0">
                          <a:latin typeface="Lato" panose="020F0502020204030203" pitchFamily="34" charset="0"/>
                          <a:ea typeface="Lato" panose="020F0502020204030203" pitchFamily="34" charset="0"/>
                          <a:cs typeface="Lato" panose="020F0502020204030203" pitchFamily="34" charset="0"/>
                        </a:rPr>
                        <a:t>3</a:t>
                      </a:r>
                      <a:endParaRPr sz="1800" dirty="0">
                        <a:solidFill>
                          <a:schemeClr val="tx1">
                            <a:lumMod val="85000"/>
                            <a:lumOff val="15000"/>
                          </a:schemeClr>
                        </a:solidFill>
                        <a:latin typeface="Lato" panose="020F0502020204030203" pitchFamily="34" charset="0"/>
                        <a:ea typeface="Lato" panose="020F0502020204030203" pitchFamily="34" charset="0"/>
                        <a:cs typeface="Lato" panose="020F0502020204030203" pitchFamily="34" charset="0"/>
                      </a:endParaRPr>
                    </a:p>
                  </a:txBody>
                  <a:tcPr marL="0" marR="0" marT="2667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lnSpc>
                          <a:spcPct val="100000"/>
                        </a:lnSpc>
                        <a:spcBef>
                          <a:spcPts val="210"/>
                        </a:spcBef>
                      </a:pPr>
                      <a:r>
                        <a:rPr sz="1800" dirty="0">
                          <a:latin typeface="Lato" panose="020F0502020204030203" pitchFamily="34" charset="0"/>
                          <a:ea typeface="Lato" panose="020F0502020204030203" pitchFamily="34" charset="0"/>
                          <a:cs typeface="Lato" panose="020F0502020204030203" pitchFamily="34" charset="0"/>
                        </a:rPr>
                        <a:t>6</a:t>
                      </a:r>
                      <a:endParaRPr sz="1800">
                        <a:latin typeface="Lato" panose="020F0502020204030203" pitchFamily="34" charset="0"/>
                        <a:ea typeface="Lato" panose="020F0502020204030203" pitchFamily="34" charset="0"/>
                        <a:cs typeface="Lato" panose="020F0502020204030203" pitchFamily="34" charset="0"/>
                      </a:endParaRPr>
                    </a:p>
                  </a:txBody>
                  <a:tcPr marL="0" marR="0" marT="2667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10"/>
                        </a:spcBef>
                      </a:pPr>
                      <a:r>
                        <a:rPr sz="1800" dirty="0">
                          <a:latin typeface="Lato" panose="020F0502020204030203" pitchFamily="34" charset="0"/>
                          <a:ea typeface="Lato" panose="020F0502020204030203" pitchFamily="34" charset="0"/>
                          <a:cs typeface="Lato" panose="020F0502020204030203" pitchFamily="34" charset="0"/>
                        </a:rPr>
                        <a:t>95</a:t>
                      </a:r>
                    </a:p>
                  </a:txBody>
                  <a:tcPr marL="0" marR="0" marT="2667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10"/>
                        </a:spcBef>
                      </a:pPr>
                      <a:r>
                        <a:rPr sz="1800" dirty="0">
                          <a:latin typeface="Lato" panose="020F0502020204030203" pitchFamily="34" charset="0"/>
                          <a:ea typeface="Lato" panose="020F0502020204030203" pitchFamily="34" charset="0"/>
                          <a:cs typeface="Lato" panose="020F0502020204030203" pitchFamily="34" charset="0"/>
                        </a:rPr>
                        <a:t>0</a:t>
                      </a:r>
                    </a:p>
                  </a:txBody>
                  <a:tcPr marL="0" marR="0" marT="2667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10"/>
                        </a:spcBef>
                      </a:pPr>
                      <a:r>
                        <a:rPr sz="1800" dirty="0">
                          <a:latin typeface="Lato" panose="020F0502020204030203" pitchFamily="34" charset="0"/>
                          <a:ea typeface="Lato" panose="020F0502020204030203" pitchFamily="34" charset="0"/>
                          <a:cs typeface="Lato" panose="020F0502020204030203" pitchFamily="34" charset="0"/>
                        </a:rPr>
                        <a:t>2</a:t>
                      </a:r>
                    </a:p>
                  </a:txBody>
                  <a:tcPr marL="0" marR="0" marT="2667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10"/>
                        </a:spcBef>
                      </a:pPr>
                      <a:r>
                        <a:rPr sz="1800" dirty="0">
                          <a:latin typeface="Lato" panose="020F0502020204030203" pitchFamily="34" charset="0"/>
                          <a:ea typeface="Lato" panose="020F0502020204030203" pitchFamily="34" charset="0"/>
                          <a:cs typeface="Lato" panose="020F0502020204030203" pitchFamily="34" charset="0"/>
                        </a:rPr>
                        <a:t>0</a:t>
                      </a:r>
                    </a:p>
                  </a:txBody>
                  <a:tcPr marL="0" marR="0" marT="2667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3"/>
                  </a:ext>
                </a:extLst>
              </a:tr>
              <a:tr h="323850">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4</a:t>
                      </a:r>
                      <a:endParaRPr sz="1800" dirty="0">
                        <a:solidFill>
                          <a:schemeClr val="tx1">
                            <a:lumMod val="85000"/>
                            <a:lumOff val="15000"/>
                          </a:schemeClr>
                        </a:solidFill>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7</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63</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4</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0</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0</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4"/>
                  </a:ext>
                </a:extLst>
              </a:tr>
              <a:tr h="323850">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5</a:t>
                      </a:r>
                      <a:endParaRPr sz="1800" dirty="0">
                        <a:solidFill>
                          <a:schemeClr val="tx1">
                            <a:lumMod val="85000"/>
                            <a:lumOff val="15000"/>
                          </a:schemeClr>
                        </a:solidFill>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8</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65</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1</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0</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1</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5"/>
                  </a:ext>
                </a:extLst>
              </a:tr>
              <a:tr h="323850">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6</a:t>
                      </a:r>
                      <a:endParaRPr sz="1800" dirty="0">
                        <a:solidFill>
                          <a:schemeClr val="tx1">
                            <a:lumMod val="85000"/>
                            <a:lumOff val="15000"/>
                          </a:schemeClr>
                        </a:solidFill>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3</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91</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1</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1</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1</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6"/>
                  </a:ext>
                </a:extLst>
              </a:tr>
              <a:tr h="323850">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7</a:t>
                      </a:r>
                      <a:endParaRPr sz="1800" dirty="0">
                        <a:solidFill>
                          <a:schemeClr val="tx1">
                            <a:lumMod val="85000"/>
                            <a:lumOff val="15000"/>
                          </a:schemeClr>
                        </a:solidFill>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6</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94</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2</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0</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1</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7"/>
                  </a:ext>
                </a:extLst>
              </a:tr>
              <a:tr h="323850">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8</a:t>
                      </a:r>
                      <a:endParaRPr sz="1800" dirty="0">
                        <a:solidFill>
                          <a:schemeClr val="tx1">
                            <a:lumMod val="85000"/>
                            <a:lumOff val="15000"/>
                          </a:schemeClr>
                        </a:solidFill>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3</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96</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1</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2</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1</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8"/>
                  </a:ext>
                </a:extLst>
              </a:tr>
              <a:tr h="323850">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9</a:t>
                      </a:r>
                      <a:endParaRPr sz="1800" dirty="0">
                        <a:solidFill>
                          <a:schemeClr val="tx1">
                            <a:lumMod val="85000"/>
                            <a:lumOff val="15000"/>
                          </a:schemeClr>
                        </a:solidFill>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7</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57</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3</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1</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1</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9"/>
                  </a:ext>
                </a:extLst>
              </a:tr>
            </a:tbl>
          </a:graphicData>
        </a:graphic>
      </p:graphicFrame>
      <p:graphicFrame>
        <p:nvGraphicFramePr>
          <p:cNvPr id="2" name="Table 1">
            <a:extLst>
              <a:ext uri="{FF2B5EF4-FFF2-40B4-BE49-F238E27FC236}">
                <a16:creationId xmlns:a16="http://schemas.microsoft.com/office/drawing/2014/main" id="{FA9B4FC3-D62C-9FDB-151D-AB203E49E37F}"/>
              </a:ext>
            </a:extLst>
          </p:cNvPr>
          <p:cNvGraphicFramePr>
            <a:graphicFrameLocks noGrp="1"/>
          </p:cNvGraphicFramePr>
          <p:nvPr>
            <p:extLst>
              <p:ext uri="{D42A27DB-BD31-4B8C-83A1-F6EECF244321}">
                <p14:modId xmlns:p14="http://schemas.microsoft.com/office/powerpoint/2010/main" val="1465647531"/>
              </p:ext>
            </p:extLst>
          </p:nvPr>
        </p:nvGraphicFramePr>
        <p:xfrm>
          <a:off x="7786145" y="2595835"/>
          <a:ext cx="1212627" cy="3547110"/>
        </p:xfrm>
        <a:graphic>
          <a:graphicData uri="http://schemas.openxmlformats.org/drawingml/2006/table">
            <a:tbl>
              <a:tblPr firstRow="1" bandRow="1">
                <a:tableStyleId>{2D5ABB26-0587-4C30-8999-92F81FD0307C}</a:tableStyleId>
              </a:tblPr>
              <a:tblGrid>
                <a:gridCol w="1212627">
                  <a:extLst>
                    <a:ext uri="{9D8B030D-6E8A-4147-A177-3AD203B41FA5}">
                      <a16:colId xmlns:a16="http://schemas.microsoft.com/office/drawing/2014/main" val="3646136157"/>
                    </a:ext>
                  </a:extLst>
                </a:gridCol>
              </a:tblGrid>
              <a:tr h="0">
                <a:tc>
                  <a:txBody>
                    <a:bodyPr/>
                    <a:lstStyle/>
                    <a:p>
                      <a:pPr algn="ctr">
                        <a:lnSpc>
                          <a:spcPct val="100000"/>
                        </a:lnSpc>
                        <a:spcBef>
                          <a:spcPts val="5"/>
                        </a:spcBef>
                      </a:pPr>
                      <a:endParaRPr lang="en-US" sz="2350" b="1" dirty="0">
                        <a:latin typeface="Lato" panose="020F0502020204030203" pitchFamily="34" charset="0"/>
                        <a:ea typeface="Lato" panose="020F0502020204030203" pitchFamily="34" charset="0"/>
                        <a:cs typeface="Lato" panose="020F0502020204030203" pitchFamily="34" charset="0"/>
                      </a:endParaRPr>
                    </a:p>
                    <a:p>
                      <a:pPr marL="201295" algn="ctr">
                        <a:lnSpc>
                          <a:spcPct val="100000"/>
                        </a:lnSpc>
                      </a:pPr>
                      <a:r>
                        <a:rPr lang="en-US" sz="1800" b="1" spc="-15" dirty="0">
                          <a:latin typeface="Lato" panose="020F0502020204030203" pitchFamily="34" charset="0"/>
                          <a:ea typeface="Lato" panose="020F0502020204030203" pitchFamily="34" charset="0"/>
                          <a:cs typeface="Lato" panose="020F0502020204030203" pitchFamily="34" charset="0"/>
                        </a:rPr>
                        <a:t>Mapping</a:t>
                      </a:r>
                      <a:endParaRPr sz="1800" b="1" dirty="0">
                        <a:solidFill>
                          <a:schemeClr val="tx1"/>
                        </a:solidFill>
                        <a:latin typeface="Lato" panose="020F0502020204030203" pitchFamily="34" charset="0"/>
                        <a:ea typeface="Lato" panose="020F0502020204030203" pitchFamily="34" charset="0"/>
                        <a:cs typeface="Lato" panose="020F0502020204030203" pitchFamily="34" charset="0"/>
                      </a:endParaRPr>
                    </a:p>
                  </a:txBody>
                  <a:tcPr marL="0" marR="0" marT="635"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2">
                        <a:lumMod val="60000"/>
                        <a:lumOff val="40000"/>
                      </a:schemeClr>
                    </a:solidFill>
                  </a:tcPr>
                </a:tc>
                <a:extLst>
                  <a:ext uri="{0D108BD9-81ED-4DB2-BD59-A6C34878D82A}">
                    <a16:rowId xmlns:a16="http://schemas.microsoft.com/office/drawing/2014/main" val="1717742502"/>
                  </a:ext>
                </a:extLst>
              </a:tr>
              <a:tr h="321945">
                <a:tc>
                  <a:txBody>
                    <a:bodyPr/>
                    <a:lstStyle/>
                    <a:p>
                      <a:pPr algn="ctr">
                        <a:lnSpc>
                          <a:spcPts val="2145"/>
                        </a:lnSpc>
                        <a:spcBef>
                          <a:spcPts val="290"/>
                        </a:spcBef>
                      </a:pPr>
                      <a:r>
                        <a:rPr lang="en-US" sz="1800" dirty="0">
                          <a:latin typeface="Lato" panose="020F0502020204030203" pitchFamily="34" charset="0"/>
                          <a:ea typeface="Lato" panose="020F0502020204030203" pitchFamily="34" charset="0"/>
                          <a:cs typeface="Lato" panose="020F0502020204030203" pitchFamily="34" charset="0"/>
                        </a:rPr>
                        <a:t>?</a:t>
                      </a:r>
                      <a:endParaRPr sz="1800" dirty="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822725603"/>
                  </a:ext>
                </a:extLst>
              </a:tr>
              <a:tr h="335280">
                <a:tc>
                  <a:txBody>
                    <a:bodyPr/>
                    <a:lstStyle/>
                    <a:p>
                      <a:pPr algn="ctr">
                        <a:lnSpc>
                          <a:spcPct val="100000"/>
                        </a:lnSpc>
                        <a:spcBef>
                          <a:spcPts val="305"/>
                        </a:spcBef>
                      </a:pPr>
                      <a:r>
                        <a:rPr lang="en-US" sz="1800" dirty="0">
                          <a:latin typeface="Lato" panose="020F0502020204030203" pitchFamily="34" charset="0"/>
                          <a:ea typeface="Lato" panose="020F0502020204030203" pitchFamily="34" charset="0"/>
                          <a:cs typeface="Lato" panose="020F0502020204030203" pitchFamily="34" charset="0"/>
                        </a:rPr>
                        <a:t>?</a:t>
                      </a:r>
                      <a:endParaRPr sz="1800" dirty="0">
                        <a:latin typeface="Lato" panose="020F0502020204030203" pitchFamily="34" charset="0"/>
                        <a:ea typeface="Lato" panose="020F0502020204030203" pitchFamily="34" charset="0"/>
                        <a:cs typeface="Lato" panose="020F0502020204030203" pitchFamily="34" charset="0"/>
                      </a:endParaRPr>
                    </a:p>
                  </a:txBody>
                  <a:tcPr marL="0" marR="0" marT="38735"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3381605411"/>
                  </a:ext>
                </a:extLst>
              </a:tr>
              <a:tr h="313690">
                <a:tc>
                  <a:txBody>
                    <a:bodyPr/>
                    <a:lstStyle/>
                    <a:p>
                      <a:pPr algn="ctr">
                        <a:lnSpc>
                          <a:spcPct val="100000"/>
                        </a:lnSpc>
                        <a:spcBef>
                          <a:spcPts val="210"/>
                        </a:spcBef>
                      </a:pPr>
                      <a:r>
                        <a:rPr lang="en-US" sz="1800" dirty="0">
                          <a:latin typeface="Lato" panose="020F0502020204030203" pitchFamily="34" charset="0"/>
                          <a:ea typeface="Lato" panose="020F0502020204030203" pitchFamily="34" charset="0"/>
                          <a:cs typeface="Lato" panose="020F0502020204030203" pitchFamily="34" charset="0"/>
                        </a:rPr>
                        <a:t>?</a:t>
                      </a:r>
                      <a:endParaRPr sz="1800" dirty="0">
                        <a:latin typeface="Lato" panose="020F0502020204030203" pitchFamily="34" charset="0"/>
                        <a:ea typeface="Lato" panose="020F0502020204030203" pitchFamily="34" charset="0"/>
                        <a:cs typeface="Lato" panose="020F0502020204030203" pitchFamily="34" charset="0"/>
                      </a:endParaRPr>
                    </a:p>
                  </a:txBody>
                  <a:tcPr marL="0" marR="0" marT="2667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4066925511"/>
                  </a:ext>
                </a:extLst>
              </a:tr>
              <a:tr h="323850">
                <a:tc>
                  <a:txBody>
                    <a:bodyPr/>
                    <a:lstStyle/>
                    <a:p>
                      <a:pPr algn="ctr">
                        <a:lnSpc>
                          <a:spcPct val="100000"/>
                        </a:lnSpc>
                        <a:spcBef>
                          <a:spcPts val="290"/>
                        </a:spcBef>
                      </a:pPr>
                      <a:r>
                        <a:rPr lang="en-US" sz="1800" dirty="0">
                          <a:latin typeface="Lato" panose="020F0502020204030203" pitchFamily="34" charset="0"/>
                          <a:ea typeface="Lato" panose="020F0502020204030203" pitchFamily="34" charset="0"/>
                          <a:cs typeface="Lato" panose="020F0502020204030203" pitchFamily="34" charset="0"/>
                        </a:rPr>
                        <a:t>?</a:t>
                      </a:r>
                      <a:endParaRPr sz="1800" dirty="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2106588027"/>
                  </a:ext>
                </a:extLst>
              </a:tr>
              <a:tr h="323850">
                <a:tc>
                  <a:txBody>
                    <a:bodyPr/>
                    <a:lstStyle/>
                    <a:p>
                      <a:pPr algn="ctr">
                        <a:lnSpc>
                          <a:spcPct val="100000"/>
                        </a:lnSpc>
                        <a:spcBef>
                          <a:spcPts val="290"/>
                        </a:spcBef>
                      </a:pPr>
                      <a:r>
                        <a:rPr lang="en-US" sz="1800" dirty="0">
                          <a:latin typeface="Lato" panose="020F0502020204030203" pitchFamily="34" charset="0"/>
                          <a:ea typeface="Lato" panose="020F0502020204030203" pitchFamily="34" charset="0"/>
                          <a:cs typeface="Lato" panose="020F0502020204030203" pitchFamily="34" charset="0"/>
                        </a:rPr>
                        <a:t>?</a:t>
                      </a:r>
                      <a:endParaRPr sz="1800" dirty="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268170799"/>
                  </a:ext>
                </a:extLst>
              </a:tr>
              <a:tr h="323850">
                <a:tc>
                  <a:txBody>
                    <a:bodyPr/>
                    <a:lstStyle/>
                    <a:p>
                      <a:pPr algn="ctr">
                        <a:lnSpc>
                          <a:spcPct val="100000"/>
                        </a:lnSpc>
                        <a:spcBef>
                          <a:spcPts val="290"/>
                        </a:spcBef>
                      </a:pPr>
                      <a:r>
                        <a:rPr lang="en-US" sz="1800" dirty="0">
                          <a:latin typeface="Lato" panose="020F0502020204030203" pitchFamily="34" charset="0"/>
                          <a:ea typeface="Lato" panose="020F0502020204030203" pitchFamily="34" charset="0"/>
                          <a:cs typeface="Lato" panose="020F0502020204030203" pitchFamily="34" charset="0"/>
                        </a:rPr>
                        <a:t>?</a:t>
                      </a:r>
                      <a:endParaRPr sz="1800" dirty="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2600499091"/>
                  </a:ext>
                </a:extLst>
              </a:tr>
              <a:tr h="323850">
                <a:tc>
                  <a:txBody>
                    <a:bodyPr/>
                    <a:lstStyle/>
                    <a:p>
                      <a:pPr algn="ctr">
                        <a:lnSpc>
                          <a:spcPct val="100000"/>
                        </a:lnSpc>
                        <a:spcBef>
                          <a:spcPts val="290"/>
                        </a:spcBef>
                      </a:pPr>
                      <a:r>
                        <a:rPr lang="en-US" sz="1800" dirty="0">
                          <a:latin typeface="Lato" panose="020F0502020204030203" pitchFamily="34" charset="0"/>
                          <a:ea typeface="Lato" panose="020F0502020204030203" pitchFamily="34" charset="0"/>
                          <a:cs typeface="Lato" panose="020F0502020204030203" pitchFamily="34" charset="0"/>
                        </a:rPr>
                        <a:t>?</a:t>
                      </a:r>
                      <a:endParaRPr sz="1800" dirty="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3606049832"/>
                  </a:ext>
                </a:extLst>
              </a:tr>
              <a:tr h="323850">
                <a:tc>
                  <a:txBody>
                    <a:bodyPr/>
                    <a:lstStyle/>
                    <a:p>
                      <a:pPr algn="ctr">
                        <a:lnSpc>
                          <a:spcPct val="100000"/>
                        </a:lnSpc>
                        <a:spcBef>
                          <a:spcPts val="290"/>
                        </a:spcBef>
                      </a:pPr>
                      <a:r>
                        <a:rPr lang="en-US" sz="1800" dirty="0">
                          <a:latin typeface="Lato" panose="020F0502020204030203" pitchFamily="34" charset="0"/>
                          <a:ea typeface="Lato" panose="020F0502020204030203" pitchFamily="34" charset="0"/>
                          <a:cs typeface="Lato" panose="020F0502020204030203" pitchFamily="34" charset="0"/>
                        </a:rPr>
                        <a:t>?</a:t>
                      </a:r>
                      <a:endParaRPr sz="1800" dirty="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274388781"/>
                  </a:ext>
                </a:extLst>
              </a:tr>
              <a:tr h="323850">
                <a:tc>
                  <a:txBody>
                    <a:bodyPr/>
                    <a:lstStyle/>
                    <a:p>
                      <a:pPr algn="ctr">
                        <a:lnSpc>
                          <a:spcPct val="100000"/>
                        </a:lnSpc>
                        <a:spcBef>
                          <a:spcPts val="290"/>
                        </a:spcBef>
                      </a:pPr>
                      <a:r>
                        <a:rPr lang="en-US" sz="1800" dirty="0">
                          <a:latin typeface="Lato" panose="020F0502020204030203" pitchFamily="34" charset="0"/>
                          <a:ea typeface="Lato" panose="020F0502020204030203" pitchFamily="34" charset="0"/>
                          <a:cs typeface="Lato" panose="020F0502020204030203" pitchFamily="34" charset="0"/>
                        </a:rPr>
                        <a:t>?</a:t>
                      </a:r>
                      <a:endParaRPr sz="1800" dirty="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3990319915"/>
                  </a:ext>
                </a:extLst>
              </a:tr>
            </a:tbl>
          </a:graphicData>
        </a:graphic>
      </p:graphicFrame>
      <p:sp>
        <p:nvSpPr>
          <p:cNvPr id="6" name="Right Arrow 5">
            <a:extLst>
              <a:ext uri="{FF2B5EF4-FFF2-40B4-BE49-F238E27FC236}">
                <a16:creationId xmlns:a16="http://schemas.microsoft.com/office/drawing/2014/main" id="{0BB5B74B-8FCA-864E-67E1-EC5C97C41F0C}"/>
              </a:ext>
            </a:extLst>
          </p:cNvPr>
          <p:cNvSpPr/>
          <p:nvPr/>
        </p:nvSpPr>
        <p:spPr>
          <a:xfrm>
            <a:off x="7490310" y="2595835"/>
            <a:ext cx="295835" cy="3547110"/>
          </a:xfrm>
          <a:prstGeom prst="rightArrow">
            <a:avLst>
              <a:gd name="adj1" fmla="val 100000"/>
              <a:gd name="adj2" fmla="val 100000"/>
            </a:avLst>
          </a:prstGeom>
          <a:gradFill>
            <a:gsLst>
              <a:gs pos="0">
                <a:schemeClr val="bg1">
                  <a:lumMod val="85000"/>
                </a:schemeClr>
              </a:gs>
              <a:gs pos="100000">
                <a:schemeClr val="bg1">
                  <a:lumMod val="65000"/>
                </a:schemeClr>
              </a:gs>
            </a:gsLst>
            <a:lin ang="0" scaled="0"/>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35769194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024EF1-6D26-4171-9893-ABB90EEF7C62}"/>
              </a:ext>
            </a:extLst>
          </p:cNvPr>
          <p:cNvSpPr>
            <a:spLocks noGrp="1"/>
          </p:cNvSpPr>
          <p:nvPr>
            <p:ph type="title"/>
          </p:nvPr>
        </p:nvSpPr>
        <p:spPr/>
        <p:txBody>
          <a:bodyPr/>
          <a:lstStyle/>
          <a:p>
            <a:r>
              <a:rPr lang="en-US" dirty="0">
                <a:latin typeface="Lato" panose="020F0502020204030203" pitchFamily="34" charset="0"/>
                <a:ea typeface="Lato" panose="020F0502020204030203" pitchFamily="34" charset="0"/>
                <a:cs typeface="Lato" panose="020F0502020204030203" pitchFamily="34" charset="0"/>
              </a:rPr>
              <a:t>Course website &amp; setup</a:t>
            </a:r>
          </a:p>
        </p:txBody>
      </p:sp>
      <p:sp>
        <p:nvSpPr>
          <p:cNvPr id="4" name="object 4">
            <a:extLst>
              <a:ext uri="{FF2B5EF4-FFF2-40B4-BE49-F238E27FC236}">
                <a16:creationId xmlns:a16="http://schemas.microsoft.com/office/drawing/2014/main" id="{4E287521-D82C-439A-8F99-BAB4E4598DF6}"/>
              </a:ext>
            </a:extLst>
          </p:cNvPr>
          <p:cNvSpPr txBox="1"/>
          <p:nvPr/>
        </p:nvSpPr>
        <p:spPr>
          <a:xfrm>
            <a:off x="457200" y="1867952"/>
            <a:ext cx="8443170" cy="3453510"/>
          </a:xfrm>
          <a:prstGeom prst="rect">
            <a:avLst/>
          </a:prstGeom>
        </p:spPr>
        <p:txBody>
          <a:bodyPr vert="horz" wrap="square" lIns="0" tIns="113030" rIns="0" bIns="0" rtlCol="0">
            <a:spAutoFit/>
          </a:bodyPr>
          <a:lstStyle/>
          <a:p>
            <a:pPr marL="12700">
              <a:lnSpc>
                <a:spcPct val="100000"/>
              </a:lnSpc>
              <a:spcBef>
                <a:spcPts val="1985"/>
              </a:spcBef>
              <a:tabLst>
                <a:tab pos="354965" algn="l"/>
                <a:tab pos="355600" algn="l"/>
              </a:tabLst>
            </a:pPr>
            <a:r>
              <a:rPr lang="en-US" sz="2600" b="1" spc="-10" dirty="0">
                <a:latin typeface="Lato" panose="020F0502020204030203" pitchFamily="34" charset="0"/>
                <a:ea typeface="Lato" panose="020F0502020204030203" pitchFamily="34" charset="0"/>
                <a:cs typeface="Lato" panose="020F0502020204030203" pitchFamily="34" charset="0"/>
              </a:rPr>
              <a:t>      Equipment / work platforms</a:t>
            </a:r>
            <a:endParaRPr sz="2600" b="1" dirty="0">
              <a:latin typeface="Lato" panose="020F0502020204030203" pitchFamily="34" charset="0"/>
              <a:ea typeface="Lato" panose="020F0502020204030203" pitchFamily="34" charset="0"/>
              <a:cs typeface="Lato" panose="020F0502020204030203" pitchFamily="34" charset="0"/>
            </a:endParaRPr>
          </a:p>
          <a:p>
            <a:pPr marL="755650" lvl="1" indent="-285750">
              <a:lnSpc>
                <a:spcPct val="100000"/>
              </a:lnSpc>
              <a:spcBef>
                <a:spcPts val="695"/>
              </a:spcBef>
              <a:buFont typeface="Arial"/>
              <a:buChar char="–"/>
              <a:tabLst>
                <a:tab pos="755650" algn="l"/>
              </a:tabLst>
            </a:pPr>
            <a:r>
              <a:rPr sz="2600" spc="-10" dirty="0">
                <a:latin typeface="Lato" panose="020F0502020204030203" pitchFamily="34" charset="0"/>
                <a:ea typeface="Lato" panose="020F0502020204030203" pitchFamily="34" charset="0"/>
                <a:cs typeface="Lato" panose="020F0502020204030203" pitchFamily="34" charset="0"/>
              </a:rPr>
              <a:t>Laptops</a:t>
            </a:r>
            <a:r>
              <a:rPr lang="en-US" sz="2600" spc="-10" dirty="0">
                <a:latin typeface="Lato" panose="020F0502020204030203" pitchFamily="34" charset="0"/>
                <a:ea typeface="Lato" panose="020F0502020204030203" pitchFamily="34" charset="0"/>
                <a:cs typeface="Lato" panose="020F0502020204030203" pitchFamily="34" charset="0"/>
              </a:rPr>
              <a:t>: </a:t>
            </a:r>
            <a:r>
              <a:rPr lang="en-US" sz="2600" spc="-5" dirty="0">
                <a:latin typeface="Lato" panose="020F0502020204030203" pitchFamily="34" charset="0"/>
                <a:ea typeface="Lato" panose="020F0502020204030203" pitchFamily="34" charset="0"/>
                <a:cs typeface="Lato" panose="020F0502020204030203" pitchFamily="34" charset="0"/>
              </a:rPr>
              <a:t>use them </a:t>
            </a:r>
            <a:r>
              <a:rPr sz="2600" spc="-35" dirty="0">
                <a:latin typeface="Lato" panose="020F0502020204030203" pitchFamily="34" charset="0"/>
                <a:ea typeface="Lato" panose="020F0502020204030203" pitchFamily="34" charset="0"/>
                <a:cs typeface="Lato" panose="020F0502020204030203" pitchFamily="34" charset="0"/>
              </a:rPr>
              <a:t>!</a:t>
            </a:r>
            <a:endParaRPr sz="2600" dirty="0">
              <a:latin typeface="Lato" panose="020F0502020204030203" pitchFamily="34" charset="0"/>
              <a:ea typeface="Lato" panose="020F0502020204030203" pitchFamily="34" charset="0"/>
              <a:cs typeface="Lato" panose="020F0502020204030203" pitchFamily="34" charset="0"/>
            </a:endParaRPr>
          </a:p>
          <a:p>
            <a:pPr marL="755650" lvl="1" indent="-285750">
              <a:lnSpc>
                <a:spcPct val="100000"/>
              </a:lnSpc>
              <a:spcBef>
                <a:spcPts val="675"/>
              </a:spcBef>
              <a:buFont typeface="Arial"/>
              <a:buChar char="–"/>
              <a:tabLst>
                <a:tab pos="755650" algn="l"/>
              </a:tabLst>
            </a:pPr>
            <a:r>
              <a:rPr lang="en-US" sz="2600" spc="-5" dirty="0">
                <a:latin typeface="Lato" panose="020F0502020204030203" pitchFamily="34" charset="0"/>
                <a:ea typeface="Lato" panose="020F0502020204030203" pitchFamily="34" charset="0"/>
                <a:cs typeface="Lato" panose="020F0502020204030203" pitchFamily="34" charset="0"/>
              </a:rPr>
              <a:t>Canvas: </a:t>
            </a:r>
            <a:r>
              <a:rPr sz="2600" dirty="0">
                <a:latin typeface="Lato" panose="020F0502020204030203" pitchFamily="34" charset="0"/>
                <a:ea typeface="Lato" panose="020F0502020204030203" pitchFamily="34" charset="0"/>
                <a:cs typeface="Lato" panose="020F0502020204030203" pitchFamily="34" charset="0"/>
              </a:rPr>
              <a:t>use </a:t>
            </a:r>
            <a:r>
              <a:rPr sz="2600" spc="-5" dirty="0">
                <a:latin typeface="Lato" panose="020F0502020204030203" pitchFamily="34" charset="0"/>
                <a:ea typeface="Lato" panose="020F0502020204030203" pitchFamily="34" charset="0"/>
                <a:cs typeface="Lato" panose="020F0502020204030203" pitchFamily="34" charset="0"/>
              </a:rPr>
              <a:t>it!</a:t>
            </a:r>
            <a:endParaRPr sz="2600" dirty="0">
              <a:latin typeface="Lato" panose="020F0502020204030203" pitchFamily="34" charset="0"/>
              <a:ea typeface="Lato" panose="020F0502020204030203" pitchFamily="34" charset="0"/>
              <a:cs typeface="Lato" panose="020F0502020204030203" pitchFamily="34" charset="0"/>
            </a:endParaRPr>
          </a:p>
          <a:p>
            <a:pPr marL="755650" lvl="1" indent="-285750">
              <a:lnSpc>
                <a:spcPct val="100000"/>
              </a:lnSpc>
              <a:spcBef>
                <a:spcPts val="670"/>
              </a:spcBef>
              <a:buFont typeface="Arial"/>
              <a:buChar char="–"/>
              <a:tabLst>
                <a:tab pos="755650" algn="l"/>
              </a:tabLst>
            </a:pPr>
            <a:r>
              <a:rPr sz="2600" spc="-15" dirty="0">
                <a:latin typeface="Lato" panose="020F0502020204030203" pitchFamily="34" charset="0"/>
                <a:ea typeface="Lato" panose="020F0502020204030203" pitchFamily="34" charset="0"/>
                <a:cs typeface="Lato" panose="020F0502020204030203" pitchFamily="34" charset="0"/>
              </a:rPr>
              <a:t>Software</a:t>
            </a:r>
            <a:r>
              <a:rPr lang="en-US" sz="2600" spc="-15" dirty="0">
                <a:latin typeface="Lato" panose="020F0502020204030203" pitchFamily="34" charset="0"/>
                <a:ea typeface="Lato" panose="020F0502020204030203" pitchFamily="34" charset="0"/>
                <a:cs typeface="Lato" panose="020F0502020204030203" pitchFamily="34" charset="0"/>
              </a:rPr>
              <a:t>: </a:t>
            </a:r>
            <a:r>
              <a:rPr sz="2600" spc="-15" dirty="0">
                <a:latin typeface="Lato" panose="020F0502020204030203" pitchFamily="34" charset="0"/>
                <a:ea typeface="Lato" panose="020F0502020204030203" pitchFamily="34" charset="0"/>
                <a:cs typeface="Lato" panose="020F0502020204030203" pitchFamily="34" charset="0"/>
              </a:rPr>
              <a:t>install</a:t>
            </a:r>
            <a:r>
              <a:rPr sz="2600" spc="0" dirty="0">
                <a:latin typeface="Lato" panose="020F0502020204030203" pitchFamily="34" charset="0"/>
                <a:ea typeface="Lato" panose="020F0502020204030203" pitchFamily="34" charset="0"/>
                <a:cs typeface="Lato" panose="020F0502020204030203" pitchFamily="34" charset="0"/>
              </a:rPr>
              <a:t> </a:t>
            </a:r>
            <a:r>
              <a:rPr sz="2600" spc="-5" dirty="0">
                <a:latin typeface="Lato" panose="020F0502020204030203" pitchFamily="34" charset="0"/>
                <a:ea typeface="Lato" panose="020F0502020204030203" pitchFamily="34" charset="0"/>
                <a:cs typeface="Lato" panose="020F0502020204030203" pitchFamily="34" charset="0"/>
              </a:rPr>
              <a:t>it!</a:t>
            </a:r>
            <a:endParaRPr lang="en-US" sz="2600" spc="-5" dirty="0">
              <a:latin typeface="Lato" panose="020F0502020204030203" pitchFamily="34" charset="0"/>
              <a:ea typeface="Lato" panose="020F0502020204030203" pitchFamily="34" charset="0"/>
              <a:cs typeface="Lato" panose="020F0502020204030203" pitchFamily="34" charset="0"/>
            </a:endParaRPr>
          </a:p>
          <a:p>
            <a:pPr marL="755650" lvl="1" indent="-285750">
              <a:lnSpc>
                <a:spcPct val="100000"/>
              </a:lnSpc>
              <a:spcBef>
                <a:spcPts val="670"/>
              </a:spcBef>
              <a:buFont typeface="Arial"/>
              <a:buChar char="–"/>
              <a:tabLst>
                <a:tab pos="755650" algn="l"/>
              </a:tabLst>
            </a:pPr>
            <a:endParaRPr lang="en-US" sz="2600" b="1" spc="-5" dirty="0">
              <a:latin typeface="Lato" panose="020F0502020204030203" pitchFamily="34" charset="0"/>
              <a:ea typeface="Lato" panose="020F0502020204030203" pitchFamily="34" charset="0"/>
              <a:cs typeface="Lato" panose="020F0502020204030203" pitchFamily="34" charset="0"/>
            </a:endParaRPr>
          </a:p>
          <a:p>
            <a:pPr marL="469900" lvl="1">
              <a:lnSpc>
                <a:spcPct val="100000"/>
              </a:lnSpc>
              <a:spcBef>
                <a:spcPts val="670"/>
              </a:spcBef>
              <a:tabLst>
                <a:tab pos="755650" algn="l"/>
              </a:tabLst>
            </a:pPr>
            <a:r>
              <a:rPr lang="en-US" sz="2600" b="1" spc="-5" dirty="0">
                <a:latin typeface="Lato" panose="020F0502020204030203" pitchFamily="34" charset="0"/>
                <a:ea typeface="Lato" panose="020F0502020204030203" pitchFamily="34" charset="0"/>
                <a:cs typeface="Lato" panose="020F0502020204030203" pitchFamily="34" charset="0"/>
              </a:rPr>
              <a:t>Class</a:t>
            </a:r>
            <a:r>
              <a:rPr lang="en-US" sz="2600" b="1" spc="-10" dirty="0">
                <a:latin typeface="Lato" panose="020F0502020204030203" pitchFamily="34" charset="0"/>
                <a:ea typeface="Lato" panose="020F0502020204030203" pitchFamily="34" charset="0"/>
                <a:cs typeface="Lato" panose="020F0502020204030203" pitchFamily="34" charset="0"/>
              </a:rPr>
              <a:t> website:</a:t>
            </a:r>
            <a:r>
              <a:rPr lang="en-US" sz="2600" b="1" dirty="0">
                <a:latin typeface="Lato" panose="020F0502020204030203" pitchFamily="34" charset="0"/>
                <a:ea typeface="Lato" panose="020F0502020204030203" pitchFamily="34" charset="0"/>
                <a:cs typeface="Lato" panose="020F0502020204030203" pitchFamily="34" charset="0"/>
              </a:rPr>
              <a:t> </a:t>
            </a:r>
            <a:r>
              <a:rPr lang="en-US" sz="2600" u="heavy" spc="-10" dirty="0">
                <a:solidFill>
                  <a:srgbClr val="0000FF"/>
                </a:solidFill>
                <a:uFill>
                  <a:solidFill>
                    <a:srgbClr val="0000FF"/>
                  </a:solidFill>
                </a:uFill>
                <a:latin typeface="Lato" panose="020F0502020204030203" pitchFamily="34" charset="0"/>
                <a:ea typeface="Lato" panose="020F0502020204030203" pitchFamily="34" charset="0"/>
                <a:cs typeface="Lato" panose="020F0502020204030203" pitchFamily="34" charset="0"/>
                <a:hlinkClick r:id="rId2"/>
              </a:rPr>
              <a:t>https://uwdirect.github.io</a:t>
            </a:r>
            <a:endParaRPr lang="en-US" sz="2600" dirty="0">
              <a:latin typeface="Lato" panose="020F0502020204030203" pitchFamily="34" charset="0"/>
              <a:ea typeface="Lato" panose="020F0502020204030203" pitchFamily="34" charset="0"/>
              <a:cs typeface="Lato" panose="020F0502020204030203" pitchFamily="34" charset="0"/>
            </a:endParaRPr>
          </a:p>
          <a:p>
            <a:pPr marL="755650" lvl="1" indent="-285750">
              <a:lnSpc>
                <a:spcPct val="100000"/>
              </a:lnSpc>
              <a:spcBef>
                <a:spcPts val="670"/>
              </a:spcBef>
              <a:buFont typeface="Arial"/>
              <a:buChar char="–"/>
              <a:tabLst>
                <a:tab pos="755650" algn="l"/>
              </a:tabLst>
            </a:pPr>
            <a:endParaRPr lang="en-US" sz="2600" spc="-5" dirty="0">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35238586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827203-AA11-C3C5-A700-3682834A9EF0}"/>
              </a:ext>
            </a:extLst>
          </p:cNvPr>
          <p:cNvSpPr>
            <a:spLocks noGrp="1"/>
          </p:cNvSpPr>
          <p:nvPr>
            <p:ph type="title"/>
          </p:nvPr>
        </p:nvSpPr>
        <p:spPr/>
        <p:txBody>
          <a:bodyPr/>
          <a:lstStyle/>
          <a:p>
            <a:r>
              <a:rPr lang="en-US" dirty="0">
                <a:latin typeface="Lato" panose="020F0502020204030203" pitchFamily="34" charset="0"/>
                <a:ea typeface="Lato" panose="020F0502020204030203" pitchFamily="34" charset="0"/>
                <a:cs typeface="Lato" panose="020F0502020204030203" pitchFamily="34" charset="0"/>
              </a:rPr>
              <a:t>Dataset 1: HCEPDB</a:t>
            </a:r>
          </a:p>
        </p:txBody>
      </p:sp>
      <p:sp>
        <p:nvSpPr>
          <p:cNvPr id="4" name="TextBox 3">
            <a:extLst>
              <a:ext uri="{FF2B5EF4-FFF2-40B4-BE49-F238E27FC236}">
                <a16:creationId xmlns:a16="http://schemas.microsoft.com/office/drawing/2014/main" id="{36B87334-4F71-54C1-EC93-E1361AF8A851}"/>
              </a:ext>
            </a:extLst>
          </p:cNvPr>
          <p:cNvSpPr txBox="1"/>
          <p:nvPr/>
        </p:nvSpPr>
        <p:spPr>
          <a:xfrm>
            <a:off x="1548640" y="1360843"/>
            <a:ext cx="6787436" cy="369332"/>
          </a:xfrm>
          <a:prstGeom prst="rect">
            <a:avLst/>
          </a:prstGeom>
          <a:noFill/>
        </p:spPr>
        <p:txBody>
          <a:bodyPr wrap="none" rtlCol="0">
            <a:spAutoFit/>
          </a:bodyPr>
          <a:lstStyle/>
          <a:p>
            <a:r>
              <a:rPr lang="en-US" b="1" dirty="0">
                <a:latin typeface="Lato" panose="020F0502020204030203" pitchFamily="34" charset="0"/>
                <a:ea typeface="Lato" panose="020F0502020204030203" pitchFamily="34" charset="0"/>
                <a:cs typeface="Lato" panose="020F0502020204030203" pitchFamily="34" charset="0"/>
              </a:rPr>
              <a:t>Source</a:t>
            </a:r>
            <a:r>
              <a:rPr lang="en-US" dirty="0">
                <a:latin typeface="Lato" panose="020F0502020204030203" pitchFamily="34" charset="0"/>
                <a:ea typeface="Lato" panose="020F0502020204030203" pitchFamily="34" charset="0"/>
                <a:cs typeface="Lato" panose="020F0502020204030203" pitchFamily="34" charset="0"/>
              </a:rPr>
              <a:t>: Harvard Clean Energy Project – DOI 10.1021/jz200866s</a:t>
            </a:r>
          </a:p>
        </p:txBody>
      </p:sp>
      <p:grpSp>
        <p:nvGrpSpPr>
          <p:cNvPr id="5" name="Group 4">
            <a:extLst>
              <a:ext uri="{FF2B5EF4-FFF2-40B4-BE49-F238E27FC236}">
                <a16:creationId xmlns:a16="http://schemas.microsoft.com/office/drawing/2014/main" id="{F446226F-4139-195E-F486-E997FDCC55C1}"/>
              </a:ext>
            </a:extLst>
          </p:cNvPr>
          <p:cNvGrpSpPr/>
          <p:nvPr/>
        </p:nvGrpSpPr>
        <p:grpSpPr>
          <a:xfrm>
            <a:off x="2455549" y="2145448"/>
            <a:ext cx="5127728" cy="1300437"/>
            <a:chOff x="1869222" y="1586950"/>
            <a:chExt cx="5893029" cy="1362737"/>
          </a:xfrm>
        </p:grpSpPr>
        <p:pic>
          <p:nvPicPr>
            <p:cNvPr id="6" name="Picture 2" descr="Image result for database search">
              <a:extLst>
                <a:ext uri="{FF2B5EF4-FFF2-40B4-BE49-F238E27FC236}">
                  <a16:creationId xmlns:a16="http://schemas.microsoft.com/office/drawing/2014/main" id="{0B3132F8-63F3-87E9-7D98-0A83F32DA7C2}"/>
                </a:ext>
              </a:extLst>
            </p:cNvPr>
            <p:cNvPicPr>
              <a:picLocks noChangeAspect="1" noChangeArrowheads="1"/>
            </p:cNvPicPr>
            <p:nvPr/>
          </p:nvPicPr>
          <p:blipFill rotWithShape="1">
            <a:blip r:embed="rId3">
              <a:alphaModFix amt="88000"/>
              <a:duotone>
                <a:schemeClr val="accent1">
                  <a:shade val="45000"/>
                  <a:satMod val="135000"/>
                </a:schemeClr>
                <a:prstClr val="white"/>
              </a:duotone>
              <a:extLst>
                <a:ext uri="{BEBA8EAE-BF5A-486C-A8C5-ECC9F3942E4B}">
                  <a14:imgProps xmlns:a14="http://schemas.microsoft.com/office/drawing/2010/main">
                    <a14:imgLayer r:embed="rId4">
                      <a14:imgEffect>
                        <a14:saturation sat="200000"/>
                      </a14:imgEffect>
                      <a14:imgEffect>
                        <a14:brightnessContrast bright="60000"/>
                      </a14:imgEffect>
                    </a14:imgLayer>
                  </a14:imgProps>
                </a:ext>
                <a:ext uri="{28A0092B-C50C-407E-A947-70E740481C1C}">
                  <a14:useLocalDpi xmlns:a14="http://schemas.microsoft.com/office/drawing/2010/main" val="0"/>
                </a:ext>
              </a:extLst>
            </a:blip>
            <a:srcRect/>
            <a:stretch/>
          </p:blipFill>
          <p:spPr bwMode="auto">
            <a:xfrm>
              <a:off x="1869222" y="1586950"/>
              <a:ext cx="862300" cy="882315"/>
            </a:xfrm>
            <a:prstGeom prst="rect">
              <a:avLst/>
            </a:prstGeom>
            <a:noFill/>
          </p:spPr>
        </p:pic>
        <p:sp>
          <p:nvSpPr>
            <p:cNvPr id="7" name="Triangle 6">
              <a:extLst>
                <a:ext uri="{FF2B5EF4-FFF2-40B4-BE49-F238E27FC236}">
                  <a16:creationId xmlns:a16="http://schemas.microsoft.com/office/drawing/2014/main" id="{BAE11447-F24B-C49B-AC7F-4534F28570BE}"/>
                </a:ext>
              </a:extLst>
            </p:cNvPr>
            <p:cNvSpPr/>
            <p:nvPr/>
          </p:nvSpPr>
          <p:spPr>
            <a:xfrm rot="5400000">
              <a:off x="2705658" y="2024886"/>
              <a:ext cx="768242" cy="177192"/>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8" name="Rounded Rectangle 7">
              <a:extLst>
                <a:ext uri="{FF2B5EF4-FFF2-40B4-BE49-F238E27FC236}">
                  <a16:creationId xmlns:a16="http://schemas.microsoft.com/office/drawing/2014/main" id="{A716C468-BB4C-0AAB-EB01-519A1FB00168}"/>
                </a:ext>
              </a:extLst>
            </p:cNvPr>
            <p:cNvSpPr/>
            <p:nvPr/>
          </p:nvSpPr>
          <p:spPr>
            <a:xfrm>
              <a:off x="3448036" y="1664303"/>
              <a:ext cx="1716505" cy="898358"/>
            </a:xfrm>
            <a:prstGeom prst="roundRect">
              <a:avLst/>
            </a:prstGeom>
            <a:noFill/>
            <a:ln w="28575">
              <a:solidFill>
                <a:schemeClr val="tx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2"/>
                  </a:solidFill>
                  <a:latin typeface="Lato" panose="020F0502020204030203" pitchFamily="34" charset="0"/>
                  <a:ea typeface="Lato" panose="020F0502020204030203" pitchFamily="34" charset="0"/>
                  <a:cs typeface="Lato" panose="020F0502020204030203" pitchFamily="34" charset="0"/>
                </a:rPr>
                <a:t>Code</a:t>
              </a:r>
            </a:p>
          </p:txBody>
        </p:sp>
        <p:sp>
          <p:nvSpPr>
            <p:cNvPr id="9" name="Triangle 8">
              <a:extLst>
                <a:ext uri="{FF2B5EF4-FFF2-40B4-BE49-F238E27FC236}">
                  <a16:creationId xmlns:a16="http://schemas.microsoft.com/office/drawing/2014/main" id="{3F82CC7C-0A7E-CFC6-9D93-63F6F65CAA10}"/>
                </a:ext>
              </a:extLst>
            </p:cNvPr>
            <p:cNvSpPr/>
            <p:nvPr/>
          </p:nvSpPr>
          <p:spPr>
            <a:xfrm rot="5400000">
              <a:off x="5075120" y="1996548"/>
              <a:ext cx="768242" cy="177192"/>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pic>
          <p:nvPicPr>
            <p:cNvPr id="10" name="Graphic 9" descr="Question Mark with solid fill">
              <a:extLst>
                <a:ext uri="{FF2B5EF4-FFF2-40B4-BE49-F238E27FC236}">
                  <a16:creationId xmlns:a16="http://schemas.microsoft.com/office/drawing/2014/main" id="{196FFA64-15C1-CAA3-3E8C-EF4DAB39967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827079" y="1627944"/>
              <a:ext cx="914400" cy="914400"/>
            </a:xfrm>
            <a:prstGeom prst="rect">
              <a:avLst/>
            </a:prstGeom>
          </p:spPr>
        </p:pic>
        <p:sp>
          <p:nvSpPr>
            <p:cNvPr id="11" name="TextBox 10">
              <a:extLst>
                <a:ext uri="{FF2B5EF4-FFF2-40B4-BE49-F238E27FC236}">
                  <a16:creationId xmlns:a16="http://schemas.microsoft.com/office/drawing/2014/main" id="{C283843A-0CDE-C6CC-3677-EAF3D629C209}"/>
                </a:ext>
              </a:extLst>
            </p:cNvPr>
            <p:cNvSpPr txBox="1"/>
            <p:nvPr/>
          </p:nvSpPr>
          <p:spPr>
            <a:xfrm>
              <a:off x="1897807" y="2562661"/>
              <a:ext cx="775955" cy="387026"/>
            </a:xfrm>
            <a:prstGeom prst="rect">
              <a:avLst/>
            </a:prstGeom>
            <a:noFill/>
          </p:spPr>
          <p:txBody>
            <a:bodyPr wrap="none" rtlCol="0">
              <a:spAutoFit/>
            </a:bodyPr>
            <a:lstStyle/>
            <a:p>
              <a:r>
                <a:rPr lang="en-US" dirty="0">
                  <a:latin typeface="Lato" panose="020F0502020204030203" pitchFamily="34" charset="0"/>
                  <a:ea typeface="Lato" panose="020F0502020204030203" pitchFamily="34" charset="0"/>
                  <a:cs typeface="Lato" panose="020F0502020204030203" pitchFamily="34" charset="0"/>
                </a:rPr>
                <a:t>Data</a:t>
              </a:r>
            </a:p>
          </p:txBody>
        </p:sp>
        <p:sp>
          <p:nvSpPr>
            <p:cNvPr id="12" name="TextBox 11">
              <a:extLst>
                <a:ext uri="{FF2B5EF4-FFF2-40B4-BE49-F238E27FC236}">
                  <a16:creationId xmlns:a16="http://schemas.microsoft.com/office/drawing/2014/main" id="{F0CD2519-4BBC-5260-B6D6-0BEF8DB2B9E9}"/>
                </a:ext>
              </a:extLst>
            </p:cNvPr>
            <p:cNvSpPr txBox="1"/>
            <p:nvPr/>
          </p:nvSpPr>
          <p:spPr>
            <a:xfrm>
              <a:off x="5370645" y="2562661"/>
              <a:ext cx="2391606" cy="387026"/>
            </a:xfrm>
            <a:prstGeom prst="rect">
              <a:avLst/>
            </a:prstGeom>
            <a:noFill/>
          </p:spPr>
          <p:txBody>
            <a:bodyPr wrap="none" rtlCol="0">
              <a:spAutoFit/>
            </a:bodyPr>
            <a:lstStyle/>
            <a:p>
              <a:r>
                <a:rPr lang="en-US" dirty="0">
                  <a:latin typeface="Lato" panose="020F0502020204030203" pitchFamily="34" charset="0"/>
                  <a:ea typeface="Lato" panose="020F0502020204030203" pitchFamily="34" charset="0"/>
                  <a:cs typeface="Lato" panose="020F0502020204030203" pitchFamily="34" charset="0"/>
                </a:rPr>
                <a:t>Useful information</a:t>
              </a:r>
            </a:p>
          </p:txBody>
        </p:sp>
      </p:grpSp>
      <p:sp>
        <p:nvSpPr>
          <p:cNvPr id="13" name="Rectangle 12">
            <a:extLst>
              <a:ext uri="{FF2B5EF4-FFF2-40B4-BE49-F238E27FC236}">
                <a16:creationId xmlns:a16="http://schemas.microsoft.com/office/drawing/2014/main" id="{B893E4BD-019B-512F-2B92-4B334A0FC368}"/>
              </a:ext>
            </a:extLst>
          </p:cNvPr>
          <p:cNvSpPr/>
          <p:nvPr/>
        </p:nvSpPr>
        <p:spPr>
          <a:xfrm>
            <a:off x="457200" y="3725321"/>
            <a:ext cx="3706010" cy="2415091"/>
          </a:xfrm>
          <a:prstGeom prst="rect">
            <a:avLst/>
          </a:prstGeom>
          <a:solidFill>
            <a:schemeClr val="accent1">
              <a:lumMod val="60000"/>
              <a:lumOff val="40000"/>
            </a:schemeClr>
          </a:solidFill>
          <a:ln w="28575"/>
        </p:spPr>
        <p:style>
          <a:lnRef idx="1">
            <a:schemeClr val="accent1"/>
          </a:lnRef>
          <a:fillRef idx="3">
            <a:schemeClr val="accent1"/>
          </a:fillRef>
          <a:effectRef idx="2">
            <a:schemeClr val="accent1"/>
          </a:effectRef>
          <a:fontRef idx="minor">
            <a:schemeClr val="lt1"/>
          </a:fontRef>
        </p:style>
        <p:txBody>
          <a:bodyPr rtlCol="0" anchor="t"/>
          <a:lstStyle/>
          <a:p>
            <a:pPr algn="ctr"/>
            <a:r>
              <a:rPr lang="en-US" u="sng" dirty="0">
                <a:latin typeface="Lato" panose="020F0502020204030203" pitchFamily="34" charset="0"/>
                <a:ea typeface="Lato" panose="020F0502020204030203" pitchFamily="34" charset="0"/>
                <a:cs typeface="Lato" panose="020F0502020204030203" pitchFamily="34" charset="0"/>
              </a:rPr>
              <a:t>Data Description</a:t>
            </a:r>
          </a:p>
          <a:p>
            <a:pPr marL="285750" indent="-285750">
              <a:buFont typeface="Arial" panose="020B0604020202020204" pitchFamily="34" charset="0"/>
              <a:buChar char="•"/>
            </a:pPr>
            <a:r>
              <a:rPr lang="en-US" b="1" dirty="0">
                <a:latin typeface="Lato" panose="020F0502020204030203" pitchFamily="34" charset="0"/>
                <a:ea typeface="Lato" panose="020F0502020204030203" pitchFamily="34" charset="0"/>
                <a:cs typeface="Lato" panose="020F0502020204030203" pitchFamily="34" charset="0"/>
              </a:rPr>
              <a:t>2.3mil photovoltaic materials</a:t>
            </a:r>
          </a:p>
          <a:p>
            <a:pPr marL="285750" indent="-285750">
              <a:buFont typeface="Arial" panose="020B0604020202020204" pitchFamily="34" charset="0"/>
              <a:buChar char="•"/>
            </a:pPr>
            <a:r>
              <a:rPr lang="en-US" dirty="0">
                <a:latin typeface="Lato" panose="020F0502020204030203" pitchFamily="34" charset="0"/>
                <a:ea typeface="Lato" panose="020F0502020204030203" pitchFamily="34" charset="0"/>
                <a:cs typeface="Lato" panose="020F0502020204030203" pitchFamily="34" charset="0"/>
              </a:rPr>
              <a:t>Each has a </a:t>
            </a:r>
            <a:r>
              <a:rPr lang="en-US" b="1" dirty="0">
                <a:latin typeface="Lato" panose="020F0502020204030203" pitchFamily="34" charset="0"/>
                <a:ea typeface="Lato" panose="020F0502020204030203" pitchFamily="34" charset="0"/>
                <a:cs typeface="Lato" panose="020F0502020204030203" pitchFamily="34" charset="0"/>
              </a:rPr>
              <a:t>chemical identity</a:t>
            </a:r>
          </a:p>
          <a:p>
            <a:pPr marL="285750" indent="-285750">
              <a:buFont typeface="Arial" panose="020B0604020202020204" pitchFamily="34" charset="0"/>
              <a:buChar char="•"/>
            </a:pPr>
            <a:r>
              <a:rPr lang="en-US" dirty="0">
                <a:latin typeface="Lato" panose="020F0502020204030203" pitchFamily="34" charset="0"/>
                <a:ea typeface="Lato" panose="020F0502020204030203" pitchFamily="34" charset="0"/>
                <a:cs typeface="Lato" panose="020F0502020204030203" pitchFamily="34" charset="0"/>
              </a:rPr>
              <a:t>Experimental </a:t>
            </a:r>
            <a:r>
              <a:rPr lang="en-US" b="1" dirty="0">
                <a:latin typeface="Lato" panose="020F0502020204030203" pitchFamily="34" charset="0"/>
                <a:ea typeface="Lato" panose="020F0502020204030203" pitchFamily="34" charset="0"/>
                <a:cs typeface="Lato" panose="020F0502020204030203" pitchFamily="34" charset="0"/>
              </a:rPr>
              <a:t>measurements</a:t>
            </a:r>
            <a:r>
              <a:rPr lang="en-US" dirty="0">
                <a:latin typeface="Lato" panose="020F0502020204030203" pitchFamily="34" charset="0"/>
                <a:ea typeface="Lato" panose="020F0502020204030203" pitchFamily="34" charset="0"/>
                <a:cs typeface="Lato" panose="020F0502020204030203" pitchFamily="34" charset="0"/>
              </a:rPr>
              <a:t>:</a:t>
            </a:r>
          </a:p>
          <a:p>
            <a:pPr marL="742950" lvl="1" indent="-285750">
              <a:buFont typeface="Arial" panose="020B0604020202020204" pitchFamily="34" charset="0"/>
              <a:buChar char="•"/>
            </a:pPr>
            <a:r>
              <a:rPr lang="en-US" dirty="0">
                <a:latin typeface="Lato" panose="020F0502020204030203" pitchFamily="34" charset="0"/>
                <a:ea typeface="Lato" panose="020F0502020204030203" pitchFamily="34" charset="0"/>
                <a:cs typeface="Lato" panose="020F0502020204030203" pitchFamily="34" charset="0"/>
              </a:rPr>
              <a:t>Open circuit voltage</a:t>
            </a:r>
          </a:p>
          <a:p>
            <a:pPr marL="742950" lvl="1" indent="-285750">
              <a:buFont typeface="Arial" panose="020B0604020202020204" pitchFamily="34" charset="0"/>
              <a:buChar char="•"/>
            </a:pPr>
            <a:r>
              <a:rPr lang="en-US" dirty="0">
                <a:latin typeface="Lato" panose="020F0502020204030203" pitchFamily="34" charset="0"/>
                <a:ea typeface="Lato" panose="020F0502020204030203" pitchFamily="34" charset="0"/>
                <a:cs typeface="Lato" panose="020F0502020204030203" pitchFamily="34" charset="0"/>
              </a:rPr>
              <a:t>Energy gap</a:t>
            </a:r>
          </a:p>
          <a:p>
            <a:pPr marL="742950" lvl="1" indent="-285750">
              <a:buFont typeface="Arial" panose="020B0604020202020204" pitchFamily="34" charset="0"/>
              <a:buChar char="•"/>
            </a:pPr>
            <a:r>
              <a:rPr lang="en-US" dirty="0">
                <a:latin typeface="Lato" panose="020F0502020204030203" pitchFamily="34" charset="0"/>
                <a:ea typeface="Lato" panose="020F0502020204030203" pitchFamily="34" charset="0"/>
                <a:cs typeface="Lato" panose="020F0502020204030203" pitchFamily="34" charset="0"/>
              </a:rPr>
              <a:t>Etc.</a:t>
            </a:r>
          </a:p>
          <a:p>
            <a:pPr marL="285750" indent="-285750">
              <a:buFont typeface="Arial" panose="020B0604020202020204" pitchFamily="34" charset="0"/>
              <a:buChar char="•"/>
            </a:pPr>
            <a:r>
              <a:rPr lang="en-US" dirty="0">
                <a:latin typeface="Lato" panose="020F0502020204030203" pitchFamily="34" charset="0"/>
                <a:ea typeface="Lato" panose="020F0502020204030203" pitchFamily="34" charset="0"/>
                <a:cs typeface="Lato" panose="020F0502020204030203" pitchFamily="34" charset="0"/>
              </a:rPr>
              <a:t>Synthesizing them is </a:t>
            </a:r>
            <a:r>
              <a:rPr lang="en-US" b="1" dirty="0">
                <a:latin typeface="Lato" panose="020F0502020204030203" pitchFamily="34" charset="0"/>
                <a:ea typeface="Lato" panose="020F0502020204030203" pitchFamily="34" charset="0"/>
                <a:cs typeface="Lato" panose="020F0502020204030203" pitchFamily="34" charset="0"/>
              </a:rPr>
              <a:t>expensive</a:t>
            </a:r>
            <a:endParaRPr lang="en-US" dirty="0">
              <a:latin typeface="Lato" panose="020F0502020204030203" pitchFamily="34" charset="0"/>
              <a:ea typeface="Lato" panose="020F0502020204030203" pitchFamily="34" charset="0"/>
              <a:cs typeface="Lato" panose="020F0502020204030203" pitchFamily="34" charset="0"/>
            </a:endParaRPr>
          </a:p>
        </p:txBody>
      </p:sp>
      <p:sp>
        <p:nvSpPr>
          <p:cNvPr id="14" name="Rectangle 13">
            <a:extLst>
              <a:ext uri="{FF2B5EF4-FFF2-40B4-BE49-F238E27FC236}">
                <a16:creationId xmlns:a16="http://schemas.microsoft.com/office/drawing/2014/main" id="{B7D7517E-8A53-2695-E3F6-AB2D5F278FAD}"/>
              </a:ext>
            </a:extLst>
          </p:cNvPr>
          <p:cNvSpPr/>
          <p:nvPr/>
        </p:nvSpPr>
        <p:spPr>
          <a:xfrm>
            <a:off x="4916244" y="3735109"/>
            <a:ext cx="3706010" cy="2415091"/>
          </a:xfrm>
          <a:prstGeom prst="rect">
            <a:avLst/>
          </a:prstGeom>
          <a:solidFill>
            <a:schemeClr val="accent3">
              <a:lumMod val="40000"/>
              <a:lumOff val="60000"/>
            </a:schemeClr>
          </a:solidFill>
          <a:ln w="28575">
            <a:solidFill>
              <a:schemeClr val="accent3">
                <a:lumMod val="50000"/>
              </a:schemeClr>
            </a:solidFill>
          </a:ln>
        </p:spPr>
        <p:style>
          <a:lnRef idx="1">
            <a:schemeClr val="accent1"/>
          </a:lnRef>
          <a:fillRef idx="3">
            <a:schemeClr val="accent1"/>
          </a:fillRef>
          <a:effectRef idx="2">
            <a:schemeClr val="accent1"/>
          </a:effectRef>
          <a:fontRef idx="minor">
            <a:schemeClr val="lt1"/>
          </a:fontRef>
        </p:style>
        <p:txBody>
          <a:bodyPr rtlCol="0" anchor="t"/>
          <a:lstStyle/>
          <a:p>
            <a:pPr algn="ctr"/>
            <a:r>
              <a:rPr lang="en-US" u="sng" dirty="0">
                <a:solidFill>
                  <a:schemeClr val="tx1"/>
                </a:solidFill>
                <a:latin typeface="Lato" panose="020F0502020204030203" pitchFamily="34" charset="0"/>
                <a:ea typeface="Lato" panose="020F0502020204030203" pitchFamily="34" charset="0"/>
                <a:cs typeface="Lato" panose="020F0502020204030203" pitchFamily="34" charset="0"/>
              </a:rPr>
              <a:t>Interesting tasks</a:t>
            </a:r>
          </a:p>
          <a:p>
            <a:pPr marL="285750" indent="-285750">
              <a:buFont typeface="Arial" panose="020B0604020202020204" pitchFamily="34" charset="0"/>
              <a:buChar char="•"/>
            </a:pPr>
            <a:r>
              <a:rPr lang="en-US" dirty="0">
                <a:solidFill>
                  <a:schemeClr val="tx1"/>
                </a:solidFill>
                <a:latin typeface="Lato" panose="020F0502020204030203" pitchFamily="34" charset="0"/>
                <a:ea typeface="Lato" panose="020F0502020204030203" pitchFamily="34" charset="0"/>
                <a:cs typeface="Lato" panose="020F0502020204030203" pitchFamily="34" charset="0"/>
              </a:rPr>
              <a:t>Can we </a:t>
            </a:r>
            <a:r>
              <a:rPr lang="en-US" b="1" dirty="0">
                <a:solidFill>
                  <a:schemeClr val="tx1"/>
                </a:solidFill>
                <a:latin typeface="Lato" panose="020F0502020204030203" pitchFamily="34" charset="0"/>
                <a:ea typeface="Lato" panose="020F0502020204030203" pitchFamily="34" charset="0"/>
                <a:cs typeface="Lato" panose="020F0502020204030203" pitchFamily="34" charset="0"/>
              </a:rPr>
              <a:t>predict</a:t>
            </a:r>
            <a:r>
              <a:rPr lang="en-US" dirty="0">
                <a:solidFill>
                  <a:schemeClr val="tx1"/>
                </a:solidFill>
                <a:latin typeface="Lato" panose="020F0502020204030203" pitchFamily="34" charset="0"/>
                <a:ea typeface="Lato" panose="020F0502020204030203" pitchFamily="34" charset="0"/>
                <a:cs typeface="Lato" panose="020F0502020204030203" pitchFamily="34" charset="0"/>
              </a:rPr>
              <a:t> solar cell capability without having to synthesize a new material?</a:t>
            </a:r>
          </a:p>
          <a:p>
            <a:pPr marL="285750" indent="-285750">
              <a:buFont typeface="Arial" panose="020B0604020202020204" pitchFamily="34" charset="0"/>
              <a:buChar char="•"/>
            </a:pPr>
            <a:r>
              <a:rPr lang="en-US" dirty="0">
                <a:solidFill>
                  <a:schemeClr val="tx1"/>
                </a:solidFill>
                <a:latin typeface="Lato" panose="020F0502020204030203" pitchFamily="34" charset="0"/>
                <a:ea typeface="Lato" panose="020F0502020204030203" pitchFamily="34" charset="0"/>
                <a:cs typeface="Lato" panose="020F0502020204030203" pitchFamily="34" charset="0"/>
              </a:rPr>
              <a:t>How do the measurements taken </a:t>
            </a:r>
            <a:r>
              <a:rPr lang="en-US" b="1" dirty="0">
                <a:solidFill>
                  <a:schemeClr val="tx1"/>
                </a:solidFill>
                <a:latin typeface="Lato" panose="020F0502020204030203" pitchFamily="34" charset="0"/>
                <a:ea typeface="Lato" panose="020F0502020204030203" pitchFamily="34" charset="0"/>
                <a:cs typeface="Lato" panose="020F0502020204030203" pitchFamily="34" charset="0"/>
              </a:rPr>
              <a:t>correlate </a:t>
            </a:r>
            <a:r>
              <a:rPr lang="en-US" dirty="0">
                <a:solidFill>
                  <a:schemeClr val="tx1"/>
                </a:solidFill>
                <a:latin typeface="Lato" panose="020F0502020204030203" pitchFamily="34" charset="0"/>
                <a:ea typeface="Lato" panose="020F0502020204030203" pitchFamily="34" charset="0"/>
                <a:cs typeface="Lato" panose="020F0502020204030203" pitchFamily="34" charset="0"/>
              </a:rPr>
              <a:t>to each other?</a:t>
            </a:r>
          </a:p>
          <a:p>
            <a:pPr marL="285750" indent="-285750">
              <a:buFont typeface="Arial" panose="020B0604020202020204" pitchFamily="34" charset="0"/>
              <a:buChar char="•"/>
            </a:pPr>
            <a:r>
              <a:rPr lang="en-US" dirty="0">
                <a:solidFill>
                  <a:schemeClr val="tx1"/>
                </a:solidFill>
                <a:latin typeface="Lato" panose="020F0502020204030203" pitchFamily="34" charset="0"/>
                <a:ea typeface="Lato" panose="020F0502020204030203" pitchFamily="34" charset="0"/>
                <a:cs typeface="Lato" panose="020F0502020204030203" pitchFamily="34" charset="0"/>
              </a:rPr>
              <a:t>Are there types of materials we should </a:t>
            </a:r>
            <a:r>
              <a:rPr lang="en-US" b="1" dirty="0">
                <a:solidFill>
                  <a:schemeClr val="tx1"/>
                </a:solidFill>
                <a:latin typeface="Lato" panose="020F0502020204030203" pitchFamily="34" charset="0"/>
                <a:ea typeface="Lato" panose="020F0502020204030203" pitchFamily="34" charset="0"/>
                <a:cs typeface="Lato" panose="020F0502020204030203" pitchFamily="34" charset="0"/>
              </a:rPr>
              <a:t>explore</a:t>
            </a:r>
            <a:r>
              <a:rPr lang="en-US" dirty="0">
                <a:solidFill>
                  <a:schemeClr val="tx1"/>
                </a:solidFill>
                <a:latin typeface="Lato" panose="020F0502020204030203" pitchFamily="34" charset="0"/>
                <a:ea typeface="Lato" panose="020F0502020204030203" pitchFamily="34" charset="0"/>
                <a:cs typeface="Lato" panose="020F0502020204030203" pitchFamily="34" charset="0"/>
              </a:rPr>
              <a:t>?</a:t>
            </a:r>
          </a:p>
        </p:txBody>
      </p:sp>
      <p:pic>
        <p:nvPicPr>
          <p:cNvPr id="1026" name="Picture 2" descr="Organic Solar Cells and Modules - Fraunhofer ISE">
            <a:extLst>
              <a:ext uri="{FF2B5EF4-FFF2-40B4-BE49-F238E27FC236}">
                <a16:creationId xmlns:a16="http://schemas.microsoft.com/office/drawing/2014/main" id="{61D35C24-E899-8527-D5E8-0FB8EC72968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6230" y="2158464"/>
            <a:ext cx="1734834" cy="1050538"/>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C1BE0CB0-9082-F40B-AC75-7DD7F8060F0B}"/>
              </a:ext>
            </a:extLst>
          </p:cNvPr>
          <p:cNvSpPr txBox="1"/>
          <p:nvPr/>
        </p:nvSpPr>
        <p:spPr>
          <a:xfrm>
            <a:off x="45359" y="6578067"/>
            <a:ext cx="8523487" cy="253916"/>
          </a:xfrm>
          <a:prstGeom prst="rect">
            <a:avLst/>
          </a:prstGeom>
          <a:noFill/>
        </p:spPr>
        <p:txBody>
          <a:bodyPr wrap="none" rtlCol="0">
            <a:spAutoFit/>
          </a:bodyPr>
          <a:lstStyle/>
          <a:p>
            <a:r>
              <a:rPr lang="en-US" sz="1050" dirty="0">
                <a:latin typeface="Lato" panose="020F0502020204030203" pitchFamily="34" charset="0"/>
                <a:ea typeface="Lato" panose="020F0502020204030203" pitchFamily="34" charset="0"/>
                <a:cs typeface="Lato" panose="020F0502020204030203" pitchFamily="34" charset="0"/>
              </a:rPr>
              <a:t>https://</a:t>
            </a:r>
            <a:r>
              <a:rPr lang="en-US" sz="1050" dirty="0" err="1">
                <a:latin typeface="Lato" panose="020F0502020204030203" pitchFamily="34" charset="0"/>
                <a:ea typeface="Lato" panose="020F0502020204030203" pitchFamily="34" charset="0"/>
                <a:cs typeface="Lato" panose="020F0502020204030203" pitchFamily="34" charset="0"/>
              </a:rPr>
              <a:t>www.ise.fraunhofer.de</a:t>
            </a:r>
            <a:r>
              <a:rPr lang="en-US" sz="1050" dirty="0">
                <a:latin typeface="Lato" panose="020F0502020204030203" pitchFamily="34" charset="0"/>
                <a:ea typeface="Lato" panose="020F0502020204030203" pitchFamily="34" charset="0"/>
                <a:cs typeface="Lato" panose="020F0502020204030203" pitchFamily="34" charset="0"/>
              </a:rPr>
              <a:t>/</a:t>
            </a:r>
            <a:r>
              <a:rPr lang="en-US" sz="1050" dirty="0" err="1">
                <a:latin typeface="Lato" panose="020F0502020204030203" pitchFamily="34" charset="0"/>
                <a:ea typeface="Lato" panose="020F0502020204030203" pitchFamily="34" charset="0"/>
                <a:cs typeface="Lato" panose="020F0502020204030203" pitchFamily="34" charset="0"/>
              </a:rPr>
              <a:t>en</a:t>
            </a:r>
            <a:r>
              <a:rPr lang="en-US" sz="1050" dirty="0">
                <a:latin typeface="Lato" panose="020F0502020204030203" pitchFamily="34" charset="0"/>
                <a:ea typeface="Lato" panose="020F0502020204030203" pitchFamily="34" charset="0"/>
                <a:cs typeface="Lato" panose="020F0502020204030203" pitchFamily="34" charset="0"/>
              </a:rPr>
              <a:t>/business-areas/photovoltaics/perovskite-and-organic-photovoltaics/organic-solar-cells-and-</a:t>
            </a:r>
            <a:r>
              <a:rPr lang="en-US" sz="1050" dirty="0" err="1">
                <a:latin typeface="Lato" panose="020F0502020204030203" pitchFamily="34" charset="0"/>
                <a:ea typeface="Lato" panose="020F0502020204030203" pitchFamily="34" charset="0"/>
                <a:cs typeface="Lato" panose="020F0502020204030203" pitchFamily="34" charset="0"/>
              </a:rPr>
              <a:t>modules.html</a:t>
            </a:r>
            <a:endParaRPr lang="en-US" sz="1050" dirty="0">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14746801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827203-AA11-C3C5-A700-3682834A9EF0}"/>
              </a:ext>
            </a:extLst>
          </p:cNvPr>
          <p:cNvSpPr>
            <a:spLocks noGrp="1"/>
          </p:cNvSpPr>
          <p:nvPr>
            <p:ph type="title"/>
          </p:nvPr>
        </p:nvSpPr>
        <p:spPr/>
        <p:txBody>
          <a:bodyPr/>
          <a:lstStyle/>
          <a:p>
            <a:r>
              <a:rPr lang="en-US" dirty="0">
                <a:latin typeface="Lato" panose="020F0502020204030203" pitchFamily="34" charset="0"/>
                <a:ea typeface="Lato" panose="020F0502020204030203" pitchFamily="34" charset="0"/>
                <a:cs typeface="Lato" panose="020F0502020204030203" pitchFamily="34" charset="0"/>
              </a:rPr>
              <a:t>Dataset 2: High Throughput DES</a:t>
            </a:r>
          </a:p>
        </p:txBody>
      </p:sp>
      <p:sp>
        <p:nvSpPr>
          <p:cNvPr id="4" name="TextBox 3">
            <a:extLst>
              <a:ext uri="{FF2B5EF4-FFF2-40B4-BE49-F238E27FC236}">
                <a16:creationId xmlns:a16="http://schemas.microsoft.com/office/drawing/2014/main" id="{36B87334-4F71-54C1-EC93-E1361AF8A851}"/>
              </a:ext>
            </a:extLst>
          </p:cNvPr>
          <p:cNvSpPr txBox="1"/>
          <p:nvPr/>
        </p:nvSpPr>
        <p:spPr>
          <a:xfrm>
            <a:off x="1482873" y="1391289"/>
            <a:ext cx="7273145" cy="369332"/>
          </a:xfrm>
          <a:prstGeom prst="rect">
            <a:avLst/>
          </a:prstGeom>
          <a:noFill/>
        </p:spPr>
        <p:txBody>
          <a:bodyPr wrap="none" rtlCol="0">
            <a:spAutoFit/>
          </a:bodyPr>
          <a:lstStyle/>
          <a:p>
            <a:r>
              <a:rPr lang="en-US" b="1" dirty="0">
                <a:latin typeface="Lato" panose="020F0502020204030203" pitchFamily="34" charset="0"/>
                <a:ea typeface="Lato" panose="020F0502020204030203" pitchFamily="34" charset="0"/>
                <a:cs typeface="Lato" panose="020F0502020204030203" pitchFamily="34" charset="0"/>
              </a:rPr>
              <a:t>Source</a:t>
            </a:r>
            <a:r>
              <a:rPr lang="en-US" dirty="0">
                <a:latin typeface="Lato" panose="020F0502020204030203" pitchFamily="34" charset="0"/>
                <a:ea typeface="Lato" panose="020F0502020204030203" pitchFamily="34" charset="0"/>
                <a:cs typeface="Lato" panose="020F0502020204030203" pitchFamily="34" charset="0"/>
              </a:rPr>
              <a:t>: Pozzo Lab (</a:t>
            </a:r>
            <a:r>
              <a:rPr lang="en-US" dirty="0" err="1">
                <a:latin typeface="Lato" panose="020F0502020204030203" pitchFamily="34" charset="0"/>
                <a:ea typeface="Lato" panose="020F0502020204030203" pitchFamily="34" charset="0"/>
                <a:cs typeface="Lato" panose="020F0502020204030203" pitchFamily="34" charset="0"/>
              </a:rPr>
              <a:t>Politi</a:t>
            </a:r>
            <a:r>
              <a:rPr lang="en-US" dirty="0">
                <a:latin typeface="Lato" panose="020F0502020204030203" pitchFamily="34" charset="0"/>
                <a:ea typeface="Lato" panose="020F0502020204030203" pitchFamily="34" charset="0"/>
                <a:cs typeface="Lato" panose="020F0502020204030203" pitchFamily="34" charset="0"/>
              </a:rPr>
              <a:t>), UW </a:t>
            </a:r>
            <a:r>
              <a:rPr lang="en-US" dirty="0" err="1">
                <a:latin typeface="Lato" panose="020F0502020204030203" pitchFamily="34" charset="0"/>
                <a:ea typeface="Lato" panose="020F0502020204030203" pitchFamily="34" charset="0"/>
                <a:cs typeface="Lato" panose="020F0502020204030203" pitchFamily="34" charset="0"/>
              </a:rPr>
              <a:t>ChemE</a:t>
            </a:r>
            <a:r>
              <a:rPr lang="en-US" dirty="0">
                <a:latin typeface="Lato" panose="020F0502020204030203" pitchFamily="34" charset="0"/>
                <a:ea typeface="Lato" panose="020F0502020204030203" pitchFamily="34" charset="0"/>
                <a:cs typeface="Lato" panose="020F0502020204030203" pitchFamily="34" charset="0"/>
              </a:rPr>
              <a:t> - DOI </a:t>
            </a:r>
            <a:r>
              <a:rPr lang="en-US" b="0" i="0" dirty="0">
                <a:effectLst/>
                <a:latin typeface="Lato" panose="020F0502020204030203" pitchFamily="34" charset="0"/>
                <a:ea typeface="Lato" panose="020F0502020204030203" pitchFamily="34" charset="0"/>
                <a:cs typeface="Lato" panose="020F0502020204030203" pitchFamily="34" charset="0"/>
              </a:rPr>
              <a:t>10.1039/D2ME00050D</a:t>
            </a:r>
            <a:r>
              <a:rPr lang="en-US" dirty="0">
                <a:latin typeface="Lato" panose="020F0502020204030203" pitchFamily="34" charset="0"/>
                <a:ea typeface="Lato" panose="020F0502020204030203" pitchFamily="34" charset="0"/>
                <a:cs typeface="Lato" panose="020F0502020204030203" pitchFamily="34" charset="0"/>
              </a:rPr>
              <a:t> </a:t>
            </a:r>
          </a:p>
        </p:txBody>
      </p:sp>
      <p:grpSp>
        <p:nvGrpSpPr>
          <p:cNvPr id="5" name="Group 4">
            <a:extLst>
              <a:ext uri="{FF2B5EF4-FFF2-40B4-BE49-F238E27FC236}">
                <a16:creationId xmlns:a16="http://schemas.microsoft.com/office/drawing/2014/main" id="{F446226F-4139-195E-F486-E997FDCC55C1}"/>
              </a:ext>
            </a:extLst>
          </p:cNvPr>
          <p:cNvGrpSpPr/>
          <p:nvPr/>
        </p:nvGrpSpPr>
        <p:grpSpPr>
          <a:xfrm>
            <a:off x="2455549" y="2145448"/>
            <a:ext cx="5127728" cy="1300437"/>
            <a:chOff x="1869222" y="1586950"/>
            <a:chExt cx="5893029" cy="1362737"/>
          </a:xfrm>
        </p:grpSpPr>
        <p:pic>
          <p:nvPicPr>
            <p:cNvPr id="6" name="Picture 2" descr="Image result for database search">
              <a:extLst>
                <a:ext uri="{FF2B5EF4-FFF2-40B4-BE49-F238E27FC236}">
                  <a16:creationId xmlns:a16="http://schemas.microsoft.com/office/drawing/2014/main" id="{0B3132F8-63F3-87E9-7D98-0A83F32DA7C2}"/>
                </a:ext>
              </a:extLst>
            </p:cNvPr>
            <p:cNvPicPr>
              <a:picLocks noChangeAspect="1" noChangeArrowheads="1"/>
            </p:cNvPicPr>
            <p:nvPr/>
          </p:nvPicPr>
          <p:blipFill rotWithShape="1">
            <a:blip r:embed="rId3">
              <a:alphaModFix amt="88000"/>
              <a:duotone>
                <a:schemeClr val="accent1">
                  <a:shade val="45000"/>
                  <a:satMod val="135000"/>
                </a:schemeClr>
                <a:prstClr val="white"/>
              </a:duotone>
              <a:extLst>
                <a:ext uri="{BEBA8EAE-BF5A-486C-A8C5-ECC9F3942E4B}">
                  <a14:imgProps xmlns:a14="http://schemas.microsoft.com/office/drawing/2010/main">
                    <a14:imgLayer r:embed="rId4">
                      <a14:imgEffect>
                        <a14:saturation sat="200000"/>
                      </a14:imgEffect>
                      <a14:imgEffect>
                        <a14:brightnessContrast bright="60000"/>
                      </a14:imgEffect>
                    </a14:imgLayer>
                  </a14:imgProps>
                </a:ext>
                <a:ext uri="{28A0092B-C50C-407E-A947-70E740481C1C}">
                  <a14:useLocalDpi xmlns:a14="http://schemas.microsoft.com/office/drawing/2010/main" val="0"/>
                </a:ext>
              </a:extLst>
            </a:blip>
            <a:srcRect/>
            <a:stretch/>
          </p:blipFill>
          <p:spPr bwMode="auto">
            <a:xfrm>
              <a:off x="1869222" y="1586950"/>
              <a:ext cx="862300" cy="882315"/>
            </a:xfrm>
            <a:prstGeom prst="rect">
              <a:avLst/>
            </a:prstGeom>
            <a:noFill/>
          </p:spPr>
        </p:pic>
        <p:sp>
          <p:nvSpPr>
            <p:cNvPr id="7" name="Triangle 6">
              <a:extLst>
                <a:ext uri="{FF2B5EF4-FFF2-40B4-BE49-F238E27FC236}">
                  <a16:creationId xmlns:a16="http://schemas.microsoft.com/office/drawing/2014/main" id="{BAE11447-F24B-C49B-AC7F-4534F28570BE}"/>
                </a:ext>
              </a:extLst>
            </p:cNvPr>
            <p:cNvSpPr/>
            <p:nvPr/>
          </p:nvSpPr>
          <p:spPr>
            <a:xfrm rot="5400000">
              <a:off x="2705658" y="2024886"/>
              <a:ext cx="768242" cy="177192"/>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8" name="Rounded Rectangle 7">
              <a:extLst>
                <a:ext uri="{FF2B5EF4-FFF2-40B4-BE49-F238E27FC236}">
                  <a16:creationId xmlns:a16="http://schemas.microsoft.com/office/drawing/2014/main" id="{A716C468-BB4C-0AAB-EB01-519A1FB00168}"/>
                </a:ext>
              </a:extLst>
            </p:cNvPr>
            <p:cNvSpPr/>
            <p:nvPr/>
          </p:nvSpPr>
          <p:spPr>
            <a:xfrm>
              <a:off x="3448036" y="1664303"/>
              <a:ext cx="1716505" cy="898358"/>
            </a:xfrm>
            <a:prstGeom prst="roundRect">
              <a:avLst/>
            </a:prstGeom>
            <a:noFill/>
            <a:ln w="28575">
              <a:solidFill>
                <a:schemeClr val="tx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2"/>
                  </a:solidFill>
                  <a:latin typeface="Lato" panose="020F0502020204030203" pitchFamily="34" charset="0"/>
                  <a:ea typeface="Lato" panose="020F0502020204030203" pitchFamily="34" charset="0"/>
                  <a:cs typeface="Lato" panose="020F0502020204030203" pitchFamily="34" charset="0"/>
                </a:rPr>
                <a:t>Code</a:t>
              </a:r>
            </a:p>
          </p:txBody>
        </p:sp>
        <p:sp>
          <p:nvSpPr>
            <p:cNvPr id="9" name="Triangle 8">
              <a:extLst>
                <a:ext uri="{FF2B5EF4-FFF2-40B4-BE49-F238E27FC236}">
                  <a16:creationId xmlns:a16="http://schemas.microsoft.com/office/drawing/2014/main" id="{3F82CC7C-0A7E-CFC6-9D93-63F6F65CAA10}"/>
                </a:ext>
              </a:extLst>
            </p:cNvPr>
            <p:cNvSpPr/>
            <p:nvPr/>
          </p:nvSpPr>
          <p:spPr>
            <a:xfrm rot="5400000">
              <a:off x="5075120" y="1996548"/>
              <a:ext cx="768242" cy="177192"/>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pic>
          <p:nvPicPr>
            <p:cNvPr id="10" name="Graphic 9" descr="Question Mark with solid fill">
              <a:extLst>
                <a:ext uri="{FF2B5EF4-FFF2-40B4-BE49-F238E27FC236}">
                  <a16:creationId xmlns:a16="http://schemas.microsoft.com/office/drawing/2014/main" id="{196FFA64-15C1-CAA3-3E8C-EF4DAB39967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827079" y="1627944"/>
              <a:ext cx="914400" cy="914400"/>
            </a:xfrm>
            <a:prstGeom prst="rect">
              <a:avLst/>
            </a:prstGeom>
          </p:spPr>
        </p:pic>
        <p:sp>
          <p:nvSpPr>
            <p:cNvPr id="11" name="TextBox 10">
              <a:extLst>
                <a:ext uri="{FF2B5EF4-FFF2-40B4-BE49-F238E27FC236}">
                  <a16:creationId xmlns:a16="http://schemas.microsoft.com/office/drawing/2014/main" id="{C283843A-0CDE-C6CC-3677-EAF3D629C209}"/>
                </a:ext>
              </a:extLst>
            </p:cNvPr>
            <p:cNvSpPr txBox="1"/>
            <p:nvPr/>
          </p:nvSpPr>
          <p:spPr>
            <a:xfrm>
              <a:off x="1897807" y="2562661"/>
              <a:ext cx="775955" cy="387026"/>
            </a:xfrm>
            <a:prstGeom prst="rect">
              <a:avLst/>
            </a:prstGeom>
            <a:noFill/>
          </p:spPr>
          <p:txBody>
            <a:bodyPr wrap="none" rtlCol="0">
              <a:spAutoFit/>
            </a:bodyPr>
            <a:lstStyle/>
            <a:p>
              <a:r>
                <a:rPr lang="en-US" dirty="0">
                  <a:latin typeface="Lato" panose="020F0502020204030203" pitchFamily="34" charset="0"/>
                  <a:ea typeface="Lato" panose="020F0502020204030203" pitchFamily="34" charset="0"/>
                  <a:cs typeface="Lato" panose="020F0502020204030203" pitchFamily="34" charset="0"/>
                </a:rPr>
                <a:t>Data</a:t>
              </a:r>
            </a:p>
          </p:txBody>
        </p:sp>
        <p:sp>
          <p:nvSpPr>
            <p:cNvPr id="12" name="TextBox 11">
              <a:extLst>
                <a:ext uri="{FF2B5EF4-FFF2-40B4-BE49-F238E27FC236}">
                  <a16:creationId xmlns:a16="http://schemas.microsoft.com/office/drawing/2014/main" id="{F0CD2519-4BBC-5260-B6D6-0BEF8DB2B9E9}"/>
                </a:ext>
              </a:extLst>
            </p:cNvPr>
            <p:cNvSpPr txBox="1"/>
            <p:nvPr/>
          </p:nvSpPr>
          <p:spPr>
            <a:xfrm>
              <a:off x="5370645" y="2562661"/>
              <a:ext cx="2391606" cy="387026"/>
            </a:xfrm>
            <a:prstGeom prst="rect">
              <a:avLst/>
            </a:prstGeom>
            <a:noFill/>
          </p:spPr>
          <p:txBody>
            <a:bodyPr wrap="none" rtlCol="0">
              <a:spAutoFit/>
            </a:bodyPr>
            <a:lstStyle/>
            <a:p>
              <a:r>
                <a:rPr lang="en-US" dirty="0">
                  <a:latin typeface="Lato" panose="020F0502020204030203" pitchFamily="34" charset="0"/>
                  <a:ea typeface="Lato" panose="020F0502020204030203" pitchFamily="34" charset="0"/>
                  <a:cs typeface="Lato" panose="020F0502020204030203" pitchFamily="34" charset="0"/>
                </a:rPr>
                <a:t>Useful information</a:t>
              </a:r>
            </a:p>
          </p:txBody>
        </p:sp>
      </p:grpSp>
      <p:sp>
        <p:nvSpPr>
          <p:cNvPr id="13" name="Rectangle 12">
            <a:extLst>
              <a:ext uri="{FF2B5EF4-FFF2-40B4-BE49-F238E27FC236}">
                <a16:creationId xmlns:a16="http://schemas.microsoft.com/office/drawing/2014/main" id="{B893E4BD-019B-512F-2B92-4B334A0FC368}"/>
              </a:ext>
            </a:extLst>
          </p:cNvPr>
          <p:cNvSpPr/>
          <p:nvPr/>
        </p:nvSpPr>
        <p:spPr>
          <a:xfrm>
            <a:off x="457200" y="3725321"/>
            <a:ext cx="3706010" cy="2415091"/>
          </a:xfrm>
          <a:prstGeom prst="rect">
            <a:avLst/>
          </a:prstGeom>
          <a:solidFill>
            <a:schemeClr val="accent1">
              <a:lumMod val="60000"/>
              <a:lumOff val="40000"/>
            </a:schemeClr>
          </a:solidFill>
          <a:ln w="28575"/>
        </p:spPr>
        <p:style>
          <a:lnRef idx="1">
            <a:schemeClr val="accent1"/>
          </a:lnRef>
          <a:fillRef idx="3">
            <a:schemeClr val="accent1"/>
          </a:fillRef>
          <a:effectRef idx="2">
            <a:schemeClr val="accent1"/>
          </a:effectRef>
          <a:fontRef idx="minor">
            <a:schemeClr val="lt1"/>
          </a:fontRef>
        </p:style>
        <p:txBody>
          <a:bodyPr rtlCol="0" anchor="t"/>
          <a:lstStyle/>
          <a:p>
            <a:pPr algn="ctr"/>
            <a:r>
              <a:rPr lang="en-US" u="sng" dirty="0">
                <a:latin typeface="Lato" panose="020F0502020204030203" pitchFamily="34" charset="0"/>
                <a:ea typeface="Lato" panose="020F0502020204030203" pitchFamily="34" charset="0"/>
                <a:cs typeface="Lato" panose="020F0502020204030203" pitchFamily="34" charset="0"/>
              </a:rPr>
              <a:t>Data Description</a:t>
            </a:r>
          </a:p>
          <a:p>
            <a:pPr marL="285750" indent="-285750">
              <a:buFont typeface="Arial" panose="020B0604020202020204" pitchFamily="34" charset="0"/>
              <a:buChar char="•"/>
            </a:pPr>
            <a:r>
              <a:rPr lang="en-US" dirty="0">
                <a:latin typeface="Lato" panose="020F0502020204030203" pitchFamily="34" charset="0"/>
                <a:ea typeface="Lato" panose="020F0502020204030203" pitchFamily="34" charset="0"/>
                <a:cs typeface="Lato" panose="020F0502020204030203" pitchFamily="34" charset="0"/>
              </a:rPr>
              <a:t>Data for </a:t>
            </a:r>
            <a:r>
              <a:rPr lang="en-US" b="1" dirty="0">
                <a:latin typeface="Lato" panose="020F0502020204030203" pitchFamily="34" charset="0"/>
                <a:ea typeface="Lato" panose="020F0502020204030203" pitchFamily="34" charset="0"/>
                <a:cs typeface="Lato" panose="020F0502020204030203" pitchFamily="34" charset="0"/>
              </a:rPr>
              <a:t>mixtures</a:t>
            </a:r>
            <a:r>
              <a:rPr lang="en-US" dirty="0">
                <a:latin typeface="Lato" panose="020F0502020204030203" pitchFamily="34" charset="0"/>
                <a:ea typeface="Lato" panose="020F0502020204030203" pitchFamily="34" charset="0"/>
                <a:cs typeface="Lato" panose="020F0502020204030203" pitchFamily="34" charset="0"/>
              </a:rPr>
              <a:t> of 5 quaternary ammonium salts and 10 hydrogen bond donors</a:t>
            </a:r>
          </a:p>
          <a:p>
            <a:pPr marL="285750" indent="-285750">
              <a:buFont typeface="Arial" panose="020B0604020202020204" pitchFamily="34" charset="0"/>
              <a:buChar char="•"/>
            </a:pPr>
            <a:r>
              <a:rPr lang="en-US" dirty="0">
                <a:latin typeface="Lato" panose="020F0502020204030203" pitchFamily="34" charset="0"/>
                <a:ea typeface="Lato" panose="020F0502020204030203" pitchFamily="34" charset="0"/>
                <a:cs typeface="Lato" panose="020F0502020204030203" pitchFamily="34" charset="0"/>
              </a:rPr>
              <a:t>Experimental </a:t>
            </a:r>
            <a:r>
              <a:rPr lang="en-US" b="1" dirty="0">
                <a:latin typeface="Lato" panose="020F0502020204030203" pitchFamily="34" charset="0"/>
                <a:ea typeface="Lato" panose="020F0502020204030203" pitchFamily="34" charset="0"/>
                <a:cs typeface="Lato" panose="020F0502020204030203" pitchFamily="34" charset="0"/>
              </a:rPr>
              <a:t>measurements</a:t>
            </a:r>
            <a:r>
              <a:rPr lang="en-US" dirty="0">
                <a:latin typeface="Lato" panose="020F0502020204030203" pitchFamily="34" charset="0"/>
                <a:ea typeface="Lato" panose="020F0502020204030203" pitchFamily="34" charset="0"/>
                <a:cs typeface="Lato" panose="020F0502020204030203" pitchFamily="34" charset="0"/>
              </a:rPr>
              <a:t> for each:</a:t>
            </a:r>
          </a:p>
          <a:p>
            <a:pPr marL="742950" lvl="1" indent="-285750">
              <a:buFont typeface="Arial" panose="020B0604020202020204" pitchFamily="34" charset="0"/>
              <a:buChar char="•"/>
            </a:pPr>
            <a:r>
              <a:rPr lang="en-US" dirty="0">
                <a:latin typeface="Lato" panose="020F0502020204030203" pitchFamily="34" charset="0"/>
                <a:ea typeface="Lato" panose="020F0502020204030203" pitchFamily="34" charset="0"/>
                <a:cs typeface="Lato" panose="020F0502020204030203" pitchFamily="34" charset="0"/>
              </a:rPr>
              <a:t>Liquid at room temp</a:t>
            </a:r>
          </a:p>
          <a:p>
            <a:pPr marL="742950" lvl="1" indent="-285750">
              <a:buFont typeface="Arial" panose="020B0604020202020204" pitchFamily="34" charset="0"/>
              <a:buChar char="•"/>
            </a:pPr>
            <a:r>
              <a:rPr lang="en-US" dirty="0">
                <a:latin typeface="Lato" panose="020F0502020204030203" pitchFamily="34" charset="0"/>
                <a:ea typeface="Lato" panose="020F0502020204030203" pitchFamily="34" charset="0"/>
                <a:cs typeface="Lato" panose="020F0502020204030203" pitchFamily="34" charset="0"/>
              </a:rPr>
              <a:t>Electrolytes potentials</a:t>
            </a:r>
          </a:p>
        </p:txBody>
      </p:sp>
      <p:sp>
        <p:nvSpPr>
          <p:cNvPr id="14" name="Rectangle 13">
            <a:extLst>
              <a:ext uri="{FF2B5EF4-FFF2-40B4-BE49-F238E27FC236}">
                <a16:creationId xmlns:a16="http://schemas.microsoft.com/office/drawing/2014/main" id="{B7D7517E-8A53-2695-E3F6-AB2D5F278FAD}"/>
              </a:ext>
            </a:extLst>
          </p:cNvPr>
          <p:cNvSpPr/>
          <p:nvPr/>
        </p:nvSpPr>
        <p:spPr>
          <a:xfrm>
            <a:off x="4916244" y="3735109"/>
            <a:ext cx="3706010" cy="2415091"/>
          </a:xfrm>
          <a:prstGeom prst="rect">
            <a:avLst/>
          </a:prstGeom>
          <a:solidFill>
            <a:schemeClr val="accent3">
              <a:lumMod val="40000"/>
              <a:lumOff val="60000"/>
            </a:schemeClr>
          </a:solidFill>
          <a:ln w="28575">
            <a:solidFill>
              <a:schemeClr val="accent3">
                <a:lumMod val="50000"/>
              </a:schemeClr>
            </a:solidFill>
          </a:ln>
        </p:spPr>
        <p:style>
          <a:lnRef idx="1">
            <a:schemeClr val="accent1"/>
          </a:lnRef>
          <a:fillRef idx="3">
            <a:schemeClr val="accent1"/>
          </a:fillRef>
          <a:effectRef idx="2">
            <a:schemeClr val="accent1"/>
          </a:effectRef>
          <a:fontRef idx="minor">
            <a:schemeClr val="lt1"/>
          </a:fontRef>
        </p:style>
        <p:txBody>
          <a:bodyPr rtlCol="0" anchor="t"/>
          <a:lstStyle/>
          <a:p>
            <a:pPr algn="ctr"/>
            <a:r>
              <a:rPr lang="en-US" u="sng" dirty="0">
                <a:solidFill>
                  <a:schemeClr val="tx1"/>
                </a:solidFill>
                <a:latin typeface="Lato" panose="020F0502020204030203" pitchFamily="34" charset="0"/>
                <a:ea typeface="Lato" panose="020F0502020204030203" pitchFamily="34" charset="0"/>
                <a:cs typeface="Lato" panose="020F0502020204030203" pitchFamily="34" charset="0"/>
              </a:rPr>
              <a:t>Interesting tasks</a:t>
            </a:r>
          </a:p>
          <a:p>
            <a:pPr marL="285750" indent="-285750">
              <a:buFont typeface="Arial" panose="020B0604020202020204" pitchFamily="34" charset="0"/>
              <a:buChar char="•"/>
            </a:pPr>
            <a:r>
              <a:rPr lang="en-US" dirty="0">
                <a:solidFill>
                  <a:schemeClr val="tx1"/>
                </a:solidFill>
                <a:latin typeface="Lato" panose="020F0502020204030203" pitchFamily="34" charset="0"/>
                <a:ea typeface="Lato" panose="020F0502020204030203" pitchFamily="34" charset="0"/>
                <a:cs typeface="Lato" panose="020F0502020204030203" pitchFamily="34" charset="0"/>
              </a:rPr>
              <a:t>Can we </a:t>
            </a:r>
            <a:r>
              <a:rPr lang="en-US" b="1" dirty="0">
                <a:solidFill>
                  <a:schemeClr val="tx1"/>
                </a:solidFill>
                <a:latin typeface="Lato" panose="020F0502020204030203" pitchFamily="34" charset="0"/>
                <a:ea typeface="Lato" panose="020F0502020204030203" pitchFamily="34" charset="0"/>
                <a:cs typeface="Lato" panose="020F0502020204030203" pitchFamily="34" charset="0"/>
              </a:rPr>
              <a:t>interpolate</a:t>
            </a:r>
            <a:r>
              <a:rPr lang="en-US" dirty="0">
                <a:solidFill>
                  <a:schemeClr val="tx1"/>
                </a:solidFill>
                <a:latin typeface="Lato" panose="020F0502020204030203" pitchFamily="34" charset="0"/>
                <a:ea typeface="Lato" panose="020F0502020204030203" pitchFamily="34" charset="0"/>
                <a:cs typeface="Lato" panose="020F0502020204030203" pitchFamily="34" charset="0"/>
              </a:rPr>
              <a:t> the concentration a mixture will be solid?</a:t>
            </a:r>
          </a:p>
          <a:p>
            <a:pPr marL="285750" indent="-285750">
              <a:buFont typeface="Arial" panose="020B0604020202020204" pitchFamily="34" charset="0"/>
              <a:buChar char="•"/>
            </a:pPr>
            <a:r>
              <a:rPr lang="en-US" dirty="0">
                <a:solidFill>
                  <a:schemeClr val="tx1"/>
                </a:solidFill>
                <a:latin typeface="Lato" panose="020F0502020204030203" pitchFamily="34" charset="0"/>
                <a:ea typeface="Lato" panose="020F0502020204030203" pitchFamily="34" charset="0"/>
                <a:cs typeface="Lato" panose="020F0502020204030203" pitchFamily="34" charset="0"/>
              </a:rPr>
              <a:t>Can we </a:t>
            </a:r>
            <a:r>
              <a:rPr lang="en-US" b="1" dirty="0">
                <a:solidFill>
                  <a:schemeClr val="tx1"/>
                </a:solidFill>
                <a:latin typeface="Lato" panose="020F0502020204030203" pitchFamily="34" charset="0"/>
                <a:ea typeface="Lato" panose="020F0502020204030203" pitchFamily="34" charset="0"/>
                <a:cs typeface="Lato" panose="020F0502020204030203" pitchFamily="34" charset="0"/>
              </a:rPr>
              <a:t>predict </a:t>
            </a:r>
            <a:r>
              <a:rPr lang="en-US" dirty="0">
                <a:solidFill>
                  <a:schemeClr val="tx1"/>
                </a:solidFill>
                <a:latin typeface="Lato" panose="020F0502020204030203" pitchFamily="34" charset="0"/>
                <a:ea typeface="Lato" panose="020F0502020204030203" pitchFamily="34" charset="0"/>
                <a:cs typeface="Lato" panose="020F0502020204030203" pitchFamily="34" charset="0"/>
              </a:rPr>
              <a:t>electrolyte potentials for new mixtures?</a:t>
            </a:r>
          </a:p>
          <a:p>
            <a:pPr marL="285750" indent="-285750">
              <a:buFont typeface="Arial" panose="020B0604020202020204" pitchFamily="34" charset="0"/>
              <a:buChar char="•"/>
            </a:pPr>
            <a:r>
              <a:rPr lang="en-US" dirty="0">
                <a:solidFill>
                  <a:schemeClr val="tx1"/>
                </a:solidFill>
                <a:latin typeface="Lato" panose="020F0502020204030203" pitchFamily="34" charset="0"/>
                <a:ea typeface="Lato" panose="020F0502020204030203" pitchFamily="34" charset="0"/>
                <a:cs typeface="Lato" panose="020F0502020204030203" pitchFamily="34" charset="0"/>
              </a:rPr>
              <a:t>Can we </a:t>
            </a:r>
            <a:r>
              <a:rPr lang="en-US" b="1" dirty="0">
                <a:solidFill>
                  <a:schemeClr val="tx1"/>
                </a:solidFill>
                <a:latin typeface="Lato" panose="020F0502020204030203" pitchFamily="34" charset="0"/>
                <a:ea typeface="Lato" panose="020F0502020204030203" pitchFamily="34" charset="0"/>
                <a:cs typeface="Lato" panose="020F0502020204030203" pitchFamily="34" charset="0"/>
              </a:rPr>
              <a:t>suggest</a:t>
            </a:r>
            <a:r>
              <a:rPr lang="en-US" dirty="0">
                <a:solidFill>
                  <a:schemeClr val="tx1"/>
                </a:solidFill>
                <a:latin typeface="Lato" panose="020F0502020204030203" pitchFamily="34" charset="0"/>
                <a:ea typeface="Lato" panose="020F0502020204030203" pitchFamily="34" charset="0"/>
                <a:cs typeface="Lato" panose="020F0502020204030203" pitchFamily="34" charset="0"/>
              </a:rPr>
              <a:t> new mixtures to try to learn more?</a:t>
            </a:r>
          </a:p>
        </p:txBody>
      </p:sp>
      <p:pic>
        <p:nvPicPr>
          <p:cNvPr id="3078" name="Picture 6">
            <a:extLst>
              <a:ext uri="{FF2B5EF4-FFF2-40B4-BE49-F238E27FC236}">
                <a16:creationId xmlns:a16="http://schemas.microsoft.com/office/drawing/2014/main" id="{0B60407E-E59A-B18F-3E9B-69E2DFBFA5B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6877" y="1800962"/>
            <a:ext cx="2180452" cy="17402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385237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827203-AA11-C3C5-A700-3682834A9EF0}"/>
              </a:ext>
            </a:extLst>
          </p:cNvPr>
          <p:cNvSpPr>
            <a:spLocks noGrp="1"/>
          </p:cNvSpPr>
          <p:nvPr>
            <p:ph type="title"/>
          </p:nvPr>
        </p:nvSpPr>
        <p:spPr/>
        <p:txBody>
          <a:bodyPr/>
          <a:lstStyle/>
          <a:p>
            <a:r>
              <a:rPr lang="en-US" dirty="0">
                <a:latin typeface="Lato" panose="020F0502020204030203" pitchFamily="34" charset="0"/>
                <a:ea typeface="Lato" panose="020F0502020204030203" pitchFamily="34" charset="0"/>
                <a:cs typeface="Lato" panose="020F0502020204030203" pitchFamily="34" charset="0"/>
              </a:rPr>
              <a:t>Dataset 3: Breast Cancer Cells</a:t>
            </a:r>
          </a:p>
        </p:txBody>
      </p:sp>
      <p:sp>
        <p:nvSpPr>
          <p:cNvPr id="4" name="TextBox 3">
            <a:extLst>
              <a:ext uri="{FF2B5EF4-FFF2-40B4-BE49-F238E27FC236}">
                <a16:creationId xmlns:a16="http://schemas.microsoft.com/office/drawing/2014/main" id="{36B87334-4F71-54C1-EC93-E1361AF8A851}"/>
              </a:ext>
            </a:extLst>
          </p:cNvPr>
          <p:cNvSpPr txBox="1"/>
          <p:nvPr/>
        </p:nvSpPr>
        <p:spPr>
          <a:xfrm>
            <a:off x="2480422" y="1441395"/>
            <a:ext cx="4400564" cy="369332"/>
          </a:xfrm>
          <a:prstGeom prst="rect">
            <a:avLst/>
          </a:prstGeom>
          <a:noFill/>
        </p:spPr>
        <p:txBody>
          <a:bodyPr wrap="none" rtlCol="0">
            <a:spAutoFit/>
          </a:bodyPr>
          <a:lstStyle/>
          <a:p>
            <a:r>
              <a:rPr lang="en-US" b="1" dirty="0">
                <a:latin typeface="Lato" panose="020F0502020204030203" pitchFamily="34" charset="0"/>
                <a:ea typeface="Lato" panose="020F0502020204030203" pitchFamily="34" charset="0"/>
                <a:cs typeface="Lato" panose="020F0502020204030203" pitchFamily="34" charset="0"/>
              </a:rPr>
              <a:t>Source</a:t>
            </a:r>
            <a:r>
              <a:rPr lang="en-US" dirty="0">
                <a:latin typeface="Lato" panose="020F0502020204030203" pitchFamily="34" charset="0"/>
                <a:ea typeface="Lato" panose="020F0502020204030203" pitchFamily="34" charset="0"/>
                <a:cs typeface="Lato" panose="020F0502020204030203" pitchFamily="34" charset="0"/>
              </a:rPr>
              <a:t>: Mittal Lab, Chemical Engineering </a:t>
            </a:r>
          </a:p>
        </p:txBody>
      </p:sp>
      <p:grpSp>
        <p:nvGrpSpPr>
          <p:cNvPr id="5" name="Group 4">
            <a:extLst>
              <a:ext uri="{FF2B5EF4-FFF2-40B4-BE49-F238E27FC236}">
                <a16:creationId xmlns:a16="http://schemas.microsoft.com/office/drawing/2014/main" id="{F446226F-4139-195E-F486-E997FDCC55C1}"/>
              </a:ext>
            </a:extLst>
          </p:cNvPr>
          <p:cNvGrpSpPr/>
          <p:nvPr/>
        </p:nvGrpSpPr>
        <p:grpSpPr>
          <a:xfrm>
            <a:off x="2455549" y="2145448"/>
            <a:ext cx="5127728" cy="1300437"/>
            <a:chOff x="1869222" y="1586950"/>
            <a:chExt cx="5893029" cy="1362737"/>
          </a:xfrm>
        </p:grpSpPr>
        <p:pic>
          <p:nvPicPr>
            <p:cNvPr id="6" name="Picture 2" descr="Image result for database search">
              <a:extLst>
                <a:ext uri="{FF2B5EF4-FFF2-40B4-BE49-F238E27FC236}">
                  <a16:creationId xmlns:a16="http://schemas.microsoft.com/office/drawing/2014/main" id="{0B3132F8-63F3-87E9-7D98-0A83F32DA7C2}"/>
                </a:ext>
              </a:extLst>
            </p:cNvPr>
            <p:cNvPicPr>
              <a:picLocks noChangeAspect="1" noChangeArrowheads="1"/>
            </p:cNvPicPr>
            <p:nvPr/>
          </p:nvPicPr>
          <p:blipFill rotWithShape="1">
            <a:blip r:embed="rId3">
              <a:alphaModFix amt="88000"/>
              <a:duotone>
                <a:schemeClr val="accent1">
                  <a:shade val="45000"/>
                  <a:satMod val="135000"/>
                </a:schemeClr>
                <a:prstClr val="white"/>
              </a:duotone>
              <a:extLst>
                <a:ext uri="{BEBA8EAE-BF5A-486C-A8C5-ECC9F3942E4B}">
                  <a14:imgProps xmlns:a14="http://schemas.microsoft.com/office/drawing/2010/main">
                    <a14:imgLayer r:embed="rId4">
                      <a14:imgEffect>
                        <a14:saturation sat="200000"/>
                      </a14:imgEffect>
                      <a14:imgEffect>
                        <a14:brightnessContrast bright="60000"/>
                      </a14:imgEffect>
                    </a14:imgLayer>
                  </a14:imgProps>
                </a:ext>
                <a:ext uri="{28A0092B-C50C-407E-A947-70E740481C1C}">
                  <a14:useLocalDpi xmlns:a14="http://schemas.microsoft.com/office/drawing/2010/main" val="0"/>
                </a:ext>
              </a:extLst>
            </a:blip>
            <a:srcRect/>
            <a:stretch/>
          </p:blipFill>
          <p:spPr bwMode="auto">
            <a:xfrm>
              <a:off x="1869222" y="1586950"/>
              <a:ext cx="862300" cy="882315"/>
            </a:xfrm>
            <a:prstGeom prst="rect">
              <a:avLst/>
            </a:prstGeom>
            <a:noFill/>
          </p:spPr>
        </p:pic>
        <p:sp>
          <p:nvSpPr>
            <p:cNvPr id="7" name="Triangle 6">
              <a:extLst>
                <a:ext uri="{FF2B5EF4-FFF2-40B4-BE49-F238E27FC236}">
                  <a16:creationId xmlns:a16="http://schemas.microsoft.com/office/drawing/2014/main" id="{BAE11447-F24B-C49B-AC7F-4534F28570BE}"/>
                </a:ext>
              </a:extLst>
            </p:cNvPr>
            <p:cNvSpPr/>
            <p:nvPr/>
          </p:nvSpPr>
          <p:spPr>
            <a:xfrm rot="5400000">
              <a:off x="2705658" y="2024886"/>
              <a:ext cx="768242" cy="177192"/>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8" name="Rounded Rectangle 7">
              <a:extLst>
                <a:ext uri="{FF2B5EF4-FFF2-40B4-BE49-F238E27FC236}">
                  <a16:creationId xmlns:a16="http://schemas.microsoft.com/office/drawing/2014/main" id="{A716C468-BB4C-0AAB-EB01-519A1FB00168}"/>
                </a:ext>
              </a:extLst>
            </p:cNvPr>
            <p:cNvSpPr/>
            <p:nvPr/>
          </p:nvSpPr>
          <p:spPr>
            <a:xfrm>
              <a:off x="3448036" y="1664303"/>
              <a:ext cx="1716505" cy="898358"/>
            </a:xfrm>
            <a:prstGeom prst="roundRect">
              <a:avLst/>
            </a:prstGeom>
            <a:noFill/>
            <a:ln w="28575">
              <a:solidFill>
                <a:schemeClr val="tx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2"/>
                  </a:solidFill>
                  <a:latin typeface="Lato" panose="020F0502020204030203" pitchFamily="34" charset="0"/>
                  <a:ea typeface="Lato" panose="020F0502020204030203" pitchFamily="34" charset="0"/>
                  <a:cs typeface="Lato" panose="020F0502020204030203" pitchFamily="34" charset="0"/>
                </a:rPr>
                <a:t>Code</a:t>
              </a:r>
            </a:p>
          </p:txBody>
        </p:sp>
        <p:sp>
          <p:nvSpPr>
            <p:cNvPr id="9" name="Triangle 8">
              <a:extLst>
                <a:ext uri="{FF2B5EF4-FFF2-40B4-BE49-F238E27FC236}">
                  <a16:creationId xmlns:a16="http://schemas.microsoft.com/office/drawing/2014/main" id="{3F82CC7C-0A7E-CFC6-9D93-63F6F65CAA10}"/>
                </a:ext>
              </a:extLst>
            </p:cNvPr>
            <p:cNvSpPr/>
            <p:nvPr/>
          </p:nvSpPr>
          <p:spPr>
            <a:xfrm rot="5400000">
              <a:off x="5075120" y="1996548"/>
              <a:ext cx="768242" cy="177192"/>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pic>
          <p:nvPicPr>
            <p:cNvPr id="10" name="Graphic 9" descr="Question Mark with solid fill">
              <a:extLst>
                <a:ext uri="{FF2B5EF4-FFF2-40B4-BE49-F238E27FC236}">
                  <a16:creationId xmlns:a16="http://schemas.microsoft.com/office/drawing/2014/main" id="{196FFA64-15C1-CAA3-3E8C-EF4DAB39967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827079" y="1627944"/>
              <a:ext cx="914400" cy="914400"/>
            </a:xfrm>
            <a:prstGeom prst="rect">
              <a:avLst/>
            </a:prstGeom>
          </p:spPr>
        </p:pic>
        <p:sp>
          <p:nvSpPr>
            <p:cNvPr id="11" name="TextBox 10">
              <a:extLst>
                <a:ext uri="{FF2B5EF4-FFF2-40B4-BE49-F238E27FC236}">
                  <a16:creationId xmlns:a16="http://schemas.microsoft.com/office/drawing/2014/main" id="{C283843A-0CDE-C6CC-3677-EAF3D629C209}"/>
                </a:ext>
              </a:extLst>
            </p:cNvPr>
            <p:cNvSpPr txBox="1"/>
            <p:nvPr/>
          </p:nvSpPr>
          <p:spPr>
            <a:xfrm>
              <a:off x="1897807" y="2562661"/>
              <a:ext cx="775955" cy="387026"/>
            </a:xfrm>
            <a:prstGeom prst="rect">
              <a:avLst/>
            </a:prstGeom>
            <a:noFill/>
          </p:spPr>
          <p:txBody>
            <a:bodyPr wrap="none" rtlCol="0">
              <a:spAutoFit/>
            </a:bodyPr>
            <a:lstStyle/>
            <a:p>
              <a:r>
                <a:rPr lang="en-US" dirty="0">
                  <a:latin typeface="Lato" panose="020F0502020204030203" pitchFamily="34" charset="0"/>
                  <a:ea typeface="Lato" panose="020F0502020204030203" pitchFamily="34" charset="0"/>
                  <a:cs typeface="Lato" panose="020F0502020204030203" pitchFamily="34" charset="0"/>
                </a:rPr>
                <a:t>Data</a:t>
              </a:r>
            </a:p>
          </p:txBody>
        </p:sp>
        <p:sp>
          <p:nvSpPr>
            <p:cNvPr id="12" name="TextBox 11">
              <a:extLst>
                <a:ext uri="{FF2B5EF4-FFF2-40B4-BE49-F238E27FC236}">
                  <a16:creationId xmlns:a16="http://schemas.microsoft.com/office/drawing/2014/main" id="{F0CD2519-4BBC-5260-B6D6-0BEF8DB2B9E9}"/>
                </a:ext>
              </a:extLst>
            </p:cNvPr>
            <p:cNvSpPr txBox="1"/>
            <p:nvPr/>
          </p:nvSpPr>
          <p:spPr>
            <a:xfrm>
              <a:off x="5370645" y="2562661"/>
              <a:ext cx="2391606" cy="387026"/>
            </a:xfrm>
            <a:prstGeom prst="rect">
              <a:avLst/>
            </a:prstGeom>
            <a:noFill/>
          </p:spPr>
          <p:txBody>
            <a:bodyPr wrap="none" rtlCol="0">
              <a:spAutoFit/>
            </a:bodyPr>
            <a:lstStyle/>
            <a:p>
              <a:r>
                <a:rPr lang="en-US" dirty="0">
                  <a:latin typeface="Lato" panose="020F0502020204030203" pitchFamily="34" charset="0"/>
                  <a:ea typeface="Lato" panose="020F0502020204030203" pitchFamily="34" charset="0"/>
                  <a:cs typeface="Lato" panose="020F0502020204030203" pitchFamily="34" charset="0"/>
                </a:rPr>
                <a:t>Useful information</a:t>
              </a:r>
            </a:p>
          </p:txBody>
        </p:sp>
      </p:grpSp>
      <p:pic>
        <p:nvPicPr>
          <p:cNvPr id="2050" name="Picture 2" descr="Some examples of mitosis diagrams in H&amp;E breast cancer slices in the TUPAC16 [42], with green arrows marking mitosis.">
            <a:extLst>
              <a:ext uri="{FF2B5EF4-FFF2-40B4-BE49-F238E27FC236}">
                <a16:creationId xmlns:a16="http://schemas.microsoft.com/office/drawing/2014/main" id="{36936093-205D-6E43-29CF-BC258CFEF9D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0222" y="2056942"/>
            <a:ext cx="1924254" cy="1152214"/>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F57379EE-E092-49FB-047D-9A95F5BE04C0}"/>
              </a:ext>
            </a:extLst>
          </p:cNvPr>
          <p:cNvSpPr/>
          <p:nvPr/>
        </p:nvSpPr>
        <p:spPr>
          <a:xfrm>
            <a:off x="457200" y="3725321"/>
            <a:ext cx="3706010" cy="2415091"/>
          </a:xfrm>
          <a:prstGeom prst="rect">
            <a:avLst/>
          </a:prstGeom>
          <a:solidFill>
            <a:schemeClr val="accent1">
              <a:lumMod val="60000"/>
              <a:lumOff val="40000"/>
            </a:schemeClr>
          </a:solidFill>
          <a:ln w="28575"/>
        </p:spPr>
        <p:style>
          <a:lnRef idx="1">
            <a:schemeClr val="accent1"/>
          </a:lnRef>
          <a:fillRef idx="3">
            <a:schemeClr val="accent1"/>
          </a:fillRef>
          <a:effectRef idx="2">
            <a:schemeClr val="accent1"/>
          </a:effectRef>
          <a:fontRef idx="minor">
            <a:schemeClr val="lt1"/>
          </a:fontRef>
        </p:style>
        <p:txBody>
          <a:bodyPr rtlCol="0" anchor="t"/>
          <a:lstStyle/>
          <a:p>
            <a:pPr algn="ctr"/>
            <a:r>
              <a:rPr lang="en-US" u="sng" dirty="0">
                <a:latin typeface="Lato" panose="020F0502020204030203" pitchFamily="34" charset="0"/>
                <a:ea typeface="Lato" panose="020F0502020204030203" pitchFamily="34" charset="0"/>
                <a:cs typeface="Lato" panose="020F0502020204030203" pitchFamily="34" charset="0"/>
              </a:rPr>
              <a:t>Data Description</a:t>
            </a:r>
          </a:p>
          <a:p>
            <a:pPr marL="285750" indent="-285750">
              <a:buFont typeface="Arial" panose="020B0604020202020204" pitchFamily="34" charset="0"/>
              <a:buChar char="•"/>
            </a:pPr>
            <a:r>
              <a:rPr lang="en-US" dirty="0">
                <a:latin typeface="Lato" panose="020F0502020204030203" pitchFamily="34" charset="0"/>
                <a:ea typeface="Lato" panose="020F0502020204030203" pitchFamily="34" charset="0"/>
                <a:cs typeface="Lato" panose="020F0502020204030203" pitchFamily="34" charset="0"/>
              </a:rPr>
              <a:t>An H&amp;E stained image of breast tissue</a:t>
            </a:r>
          </a:p>
          <a:p>
            <a:pPr marL="285750" indent="-285750">
              <a:buFont typeface="Arial" panose="020B0604020202020204" pitchFamily="34" charset="0"/>
              <a:buChar char="•"/>
            </a:pPr>
            <a:r>
              <a:rPr lang="en-US" dirty="0">
                <a:latin typeface="Lato" panose="020F0502020204030203" pitchFamily="34" charset="0"/>
                <a:ea typeface="Lato" panose="020F0502020204030203" pitchFamily="34" charset="0"/>
                <a:cs typeface="Lato" panose="020F0502020204030203" pitchFamily="34" charset="0"/>
              </a:rPr>
              <a:t>11 Infra red fields for each pixel in the image</a:t>
            </a:r>
          </a:p>
        </p:txBody>
      </p:sp>
      <p:sp>
        <p:nvSpPr>
          <p:cNvPr id="15" name="Rectangle 14">
            <a:extLst>
              <a:ext uri="{FF2B5EF4-FFF2-40B4-BE49-F238E27FC236}">
                <a16:creationId xmlns:a16="http://schemas.microsoft.com/office/drawing/2014/main" id="{6C4730A2-8752-389B-6BA8-5F6040D1A1A0}"/>
              </a:ext>
            </a:extLst>
          </p:cNvPr>
          <p:cNvSpPr/>
          <p:nvPr/>
        </p:nvSpPr>
        <p:spPr>
          <a:xfrm>
            <a:off x="4916244" y="3735109"/>
            <a:ext cx="3706010" cy="2415091"/>
          </a:xfrm>
          <a:prstGeom prst="rect">
            <a:avLst/>
          </a:prstGeom>
          <a:solidFill>
            <a:schemeClr val="accent3">
              <a:lumMod val="40000"/>
              <a:lumOff val="60000"/>
            </a:schemeClr>
          </a:solidFill>
          <a:ln w="28575">
            <a:solidFill>
              <a:schemeClr val="accent3">
                <a:lumMod val="50000"/>
              </a:schemeClr>
            </a:solidFill>
          </a:ln>
        </p:spPr>
        <p:style>
          <a:lnRef idx="1">
            <a:schemeClr val="accent1"/>
          </a:lnRef>
          <a:fillRef idx="3">
            <a:schemeClr val="accent1"/>
          </a:fillRef>
          <a:effectRef idx="2">
            <a:schemeClr val="accent1"/>
          </a:effectRef>
          <a:fontRef idx="minor">
            <a:schemeClr val="lt1"/>
          </a:fontRef>
        </p:style>
        <p:txBody>
          <a:bodyPr rtlCol="0" anchor="t"/>
          <a:lstStyle/>
          <a:p>
            <a:pPr algn="ctr"/>
            <a:r>
              <a:rPr lang="en-US" u="sng" dirty="0">
                <a:solidFill>
                  <a:schemeClr val="tx1"/>
                </a:solidFill>
                <a:latin typeface="Lato" panose="020F0502020204030203" pitchFamily="34" charset="0"/>
                <a:ea typeface="Lato" panose="020F0502020204030203" pitchFamily="34" charset="0"/>
                <a:cs typeface="Lato" panose="020F0502020204030203" pitchFamily="34" charset="0"/>
              </a:rPr>
              <a:t>Interesting tasks</a:t>
            </a:r>
          </a:p>
          <a:p>
            <a:pPr marL="285750" indent="-285750">
              <a:buFont typeface="Arial" panose="020B0604020202020204" pitchFamily="34" charset="0"/>
              <a:buChar char="•"/>
            </a:pPr>
            <a:r>
              <a:rPr lang="en-US" dirty="0">
                <a:solidFill>
                  <a:schemeClr val="tx1"/>
                </a:solidFill>
                <a:latin typeface="Lato" panose="020F0502020204030203" pitchFamily="34" charset="0"/>
                <a:ea typeface="Lato" panose="020F0502020204030203" pitchFamily="34" charset="0"/>
                <a:cs typeface="Lato" panose="020F0502020204030203" pitchFamily="34" charset="0"/>
              </a:rPr>
              <a:t>Can we </a:t>
            </a:r>
            <a:r>
              <a:rPr lang="en-US" b="1" dirty="0">
                <a:solidFill>
                  <a:schemeClr val="tx1"/>
                </a:solidFill>
                <a:latin typeface="Lato" panose="020F0502020204030203" pitchFamily="34" charset="0"/>
                <a:ea typeface="Lato" panose="020F0502020204030203" pitchFamily="34" charset="0"/>
                <a:cs typeface="Lato" panose="020F0502020204030203" pitchFamily="34" charset="0"/>
              </a:rPr>
              <a:t>identify different cell types?</a:t>
            </a:r>
          </a:p>
          <a:p>
            <a:pPr marL="285750" indent="-285750">
              <a:buFont typeface="Arial" panose="020B0604020202020204" pitchFamily="34" charset="0"/>
              <a:buChar char="•"/>
            </a:pPr>
            <a:r>
              <a:rPr lang="en-US" dirty="0">
                <a:solidFill>
                  <a:schemeClr val="tx1"/>
                </a:solidFill>
                <a:latin typeface="Lato" panose="020F0502020204030203" pitchFamily="34" charset="0"/>
                <a:ea typeface="Lato" panose="020F0502020204030203" pitchFamily="34" charset="0"/>
                <a:cs typeface="Lato" panose="020F0502020204030203" pitchFamily="34" charset="0"/>
              </a:rPr>
              <a:t>Can we </a:t>
            </a:r>
            <a:r>
              <a:rPr lang="en-US" b="1" dirty="0">
                <a:solidFill>
                  <a:schemeClr val="tx1"/>
                </a:solidFill>
                <a:latin typeface="Lato" panose="020F0502020204030203" pitchFamily="34" charset="0"/>
                <a:ea typeface="Lato" panose="020F0502020204030203" pitchFamily="34" charset="0"/>
                <a:cs typeface="Lato" panose="020F0502020204030203" pitchFamily="34" charset="0"/>
              </a:rPr>
              <a:t>diagnose</a:t>
            </a:r>
            <a:r>
              <a:rPr lang="en-US" dirty="0">
                <a:solidFill>
                  <a:schemeClr val="tx1"/>
                </a:solidFill>
                <a:latin typeface="Lato" panose="020F0502020204030203" pitchFamily="34" charset="0"/>
                <a:ea typeface="Lato" panose="020F0502020204030203" pitchFamily="34" charset="0"/>
                <a:cs typeface="Lato" panose="020F0502020204030203" pitchFamily="34" charset="0"/>
              </a:rPr>
              <a:t> cancerous regions?</a:t>
            </a:r>
          </a:p>
          <a:p>
            <a:pPr marL="285750" indent="-285750">
              <a:buFont typeface="Arial" panose="020B0604020202020204" pitchFamily="34" charset="0"/>
              <a:buChar char="•"/>
            </a:pPr>
            <a:r>
              <a:rPr lang="en-US" dirty="0">
                <a:solidFill>
                  <a:schemeClr val="tx1"/>
                </a:solidFill>
                <a:latin typeface="Lato" panose="020F0502020204030203" pitchFamily="34" charset="0"/>
                <a:ea typeface="Lato" panose="020F0502020204030203" pitchFamily="34" charset="0"/>
                <a:cs typeface="Lato" panose="020F0502020204030203" pitchFamily="34" charset="0"/>
              </a:rPr>
              <a:t>Can we identify </a:t>
            </a:r>
            <a:r>
              <a:rPr lang="en-US" b="1" dirty="0">
                <a:solidFill>
                  <a:schemeClr val="tx1"/>
                </a:solidFill>
                <a:latin typeface="Lato" panose="020F0502020204030203" pitchFamily="34" charset="0"/>
                <a:ea typeface="Lato" panose="020F0502020204030203" pitchFamily="34" charset="0"/>
                <a:cs typeface="Lato" panose="020F0502020204030203" pitchFamily="34" charset="0"/>
              </a:rPr>
              <a:t>spatial patterns?</a:t>
            </a:r>
            <a:endParaRPr lang="en-US" dirty="0">
              <a:solidFill>
                <a:schemeClr val="tx1"/>
              </a:solidFill>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367854297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522035" y="301542"/>
            <a:ext cx="8118979" cy="910506"/>
          </a:xfrm>
          <a:prstGeom prst="rect">
            <a:avLst/>
          </a:prstGeom>
        </p:spPr>
        <p:txBody>
          <a:bodyPr vert="horz" wrap="square" lIns="0" tIns="12700" rIns="0" bIns="0" rtlCol="0">
            <a:spAutoFit/>
          </a:bodyPr>
          <a:lstStyle/>
          <a:p>
            <a:pPr marL="12700" marR="5080">
              <a:lnSpc>
                <a:spcPts val="3470"/>
              </a:lnSpc>
              <a:spcBef>
                <a:spcPts val="520"/>
              </a:spcBef>
              <a:tabLst>
                <a:tab pos="354965" algn="l"/>
                <a:tab pos="355600" algn="l"/>
              </a:tabLst>
            </a:pPr>
            <a:r>
              <a:rPr lang="en-US" spc="-10" dirty="0">
                <a:latin typeface="Lato" panose="020F0502020204030203" pitchFamily="34" charset="0"/>
                <a:ea typeface="Lato" panose="020F0502020204030203" pitchFamily="34" charset="0"/>
                <a:cs typeface="Lato" panose="020F0502020204030203" pitchFamily="34" charset="0"/>
              </a:rPr>
              <a:t>New paradigm </a:t>
            </a:r>
            <a:r>
              <a:rPr lang="en-US" dirty="0">
                <a:latin typeface="Lato" panose="020F0502020204030203" pitchFamily="34" charset="0"/>
                <a:ea typeface="Lato" panose="020F0502020204030203" pitchFamily="34" charset="0"/>
                <a:cs typeface="Lato" panose="020F0502020204030203" pitchFamily="34" charset="0"/>
              </a:rPr>
              <a:t>of </a:t>
            </a:r>
            <a:r>
              <a:rPr lang="en-US" spc="-15" dirty="0">
                <a:latin typeface="Lato" panose="020F0502020204030203" pitchFamily="34" charset="0"/>
                <a:ea typeface="Lato" panose="020F0502020204030203" pitchFamily="34" charset="0"/>
                <a:cs typeface="Lato" panose="020F0502020204030203" pitchFamily="34" charset="0"/>
              </a:rPr>
              <a:t>data-intensive  </a:t>
            </a:r>
            <a:r>
              <a:rPr lang="en-US" spc="-10" dirty="0">
                <a:latin typeface="Lato" panose="020F0502020204030203" pitchFamily="34" charset="0"/>
                <a:ea typeface="Lato" panose="020F0502020204030203" pitchFamily="34" charset="0"/>
                <a:cs typeface="Lato" panose="020F0502020204030203" pitchFamily="34" charset="0"/>
              </a:rPr>
              <a:t>discovery </a:t>
            </a:r>
            <a:r>
              <a:rPr lang="en-US" dirty="0">
                <a:latin typeface="Lato" panose="020F0502020204030203" pitchFamily="34" charset="0"/>
                <a:ea typeface="Lato" panose="020F0502020204030203" pitchFamily="34" charset="0"/>
                <a:cs typeface="Lato" panose="020F0502020204030203" pitchFamily="34" charset="0"/>
              </a:rPr>
              <a:t>and</a:t>
            </a:r>
            <a:r>
              <a:rPr lang="en-US" spc="5" dirty="0">
                <a:latin typeface="Lato" panose="020F0502020204030203" pitchFamily="34" charset="0"/>
                <a:ea typeface="Lato" panose="020F0502020204030203" pitchFamily="34" charset="0"/>
                <a:cs typeface="Lato" panose="020F0502020204030203" pitchFamily="34" charset="0"/>
              </a:rPr>
              <a:t> </a:t>
            </a:r>
            <a:r>
              <a:rPr lang="en-US" spc="-10" dirty="0">
                <a:latin typeface="Lato" panose="020F0502020204030203" pitchFamily="34" charset="0"/>
                <a:ea typeface="Lato" panose="020F0502020204030203" pitchFamily="34" charset="0"/>
                <a:cs typeface="Lato" panose="020F0502020204030203" pitchFamily="34" charset="0"/>
              </a:rPr>
              <a:t>innovation</a:t>
            </a:r>
            <a:endParaRPr lang="en-US" dirty="0">
              <a:latin typeface="Lato" panose="020F0502020204030203" pitchFamily="34" charset="0"/>
              <a:ea typeface="Lato" panose="020F0502020204030203" pitchFamily="34" charset="0"/>
              <a:cs typeface="Lato" panose="020F0502020204030203" pitchFamily="34" charset="0"/>
            </a:endParaRPr>
          </a:p>
        </p:txBody>
      </p:sp>
      <p:sp>
        <p:nvSpPr>
          <p:cNvPr id="4" name="object 4"/>
          <p:cNvSpPr txBox="1"/>
          <p:nvPr/>
        </p:nvSpPr>
        <p:spPr>
          <a:xfrm>
            <a:off x="236278" y="1557020"/>
            <a:ext cx="8404735" cy="4475584"/>
          </a:xfrm>
          <a:prstGeom prst="rect">
            <a:avLst/>
          </a:prstGeom>
        </p:spPr>
        <p:txBody>
          <a:bodyPr vert="horz" wrap="square" lIns="0" tIns="66040" rIns="0" bIns="0" rtlCol="0">
            <a:spAutoFit/>
          </a:bodyPr>
          <a:lstStyle/>
          <a:p>
            <a:pPr marL="469900" lvl="1">
              <a:lnSpc>
                <a:spcPct val="100000"/>
              </a:lnSpc>
              <a:spcBef>
                <a:spcPts val="305"/>
              </a:spcBef>
              <a:tabLst>
                <a:tab pos="755650" algn="l"/>
              </a:tabLst>
            </a:pPr>
            <a:r>
              <a:rPr sz="2600" b="1" spc="-5" dirty="0">
                <a:latin typeface="Lato" panose="020F0502020204030203" pitchFamily="34" charset="0"/>
                <a:ea typeface="Lato" panose="020F0502020204030203" pitchFamily="34" charset="0"/>
                <a:cs typeface="Lato" panose="020F0502020204030203" pitchFamily="34" charset="0"/>
              </a:rPr>
              <a:t>Deep domain</a:t>
            </a:r>
            <a:r>
              <a:rPr sz="2600" b="1" spc="15" dirty="0">
                <a:latin typeface="Lato" panose="020F0502020204030203" pitchFamily="34" charset="0"/>
                <a:ea typeface="Lato" panose="020F0502020204030203" pitchFamily="34" charset="0"/>
                <a:cs typeface="Lato" panose="020F0502020204030203" pitchFamily="34" charset="0"/>
              </a:rPr>
              <a:t> </a:t>
            </a:r>
            <a:r>
              <a:rPr sz="2600" b="1" spc="-10" dirty="0">
                <a:latin typeface="Lato" panose="020F0502020204030203" pitchFamily="34" charset="0"/>
                <a:ea typeface="Lato" panose="020F0502020204030203" pitchFamily="34" charset="0"/>
                <a:cs typeface="Lato" panose="020F0502020204030203" pitchFamily="34" charset="0"/>
              </a:rPr>
              <a:t>knowledge</a:t>
            </a:r>
            <a:endParaRPr sz="2600" b="1" dirty="0">
              <a:latin typeface="Lato" panose="020F0502020204030203" pitchFamily="34" charset="0"/>
              <a:ea typeface="Lato" panose="020F0502020204030203" pitchFamily="34" charset="0"/>
              <a:cs typeface="Lato" panose="020F0502020204030203" pitchFamily="34" charset="0"/>
            </a:endParaRPr>
          </a:p>
          <a:p>
            <a:pPr marL="469900" lvl="1">
              <a:lnSpc>
                <a:spcPct val="100000"/>
              </a:lnSpc>
              <a:spcBef>
                <a:spcPts val="340"/>
              </a:spcBef>
              <a:tabLst>
                <a:tab pos="755650" algn="l"/>
              </a:tabLst>
            </a:pPr>
            <a:r>
              <a:rPr sz="2600" b="1" spc="-20" dirty="0">
                <a:latin typeface="Lato" panose="020F0502020204030203" pitchFamily="34" charset="0"/>
                <a:ea typeface="Lato" panose="020F0502020204030203" pitchFamily="34" charset="0"/>
                <a:cs typeface="Lato" panose="020F0502020204030203" pitchFamily="34" charset="0"/>
              </a:rPr>
              <a:t>Data</a:t>
            </a:r>
            <a:r>
              <a:rPr sz="2600" b="1" spc="-5" dirty="0">
                <a:latin typeface="Lato" panose="020F0502020204030203" pitchFamily="34" charset="0"/>
                <a:ea typeface="Lato" panose="020F0502020204030203" pitchFamily="34" charset="0"/>
                <a:cs typeface="Lato" panose="020F0502020204030203" pitchFamily="34" charset="0"/>
              </a:rPr>
              <a:t> Science</a:t>
            </a:r>
            <a:endParaRPr sz="2600" b="1" dirty="0">
              <a:latin typeface="Lato" panose="020F0502020204030203" pitchFamily="34" charset="0"/>
              <a:ea typeface="Lato" panose="020F0502020204030203" pitchFamily="34" charset="0"/>
              <a:cs typeface="Lato" panose="020F0502020204030203" pitchFamily="34" charset="0"/>
            </a:endParaRPr>
          </a:p>
          <a:p>
            <a:pPr marL="927100" lvl="2">
              <a:lnSpc>
                <a:spcPct val="100000"/>
              </a:lnSpc>
              <a:spcBef>
                <a:spcPts val="305"/>
              </a:spcBef>
              <a:tabLst>
                <a:tab pos="1155700" algn="l"/>
              </a:tabLst>
            </a:pPr>
            <a:r>
              <a:rPr sz="2400" spc="-20" dirty="0">
                <a:latin typeface="Lato" panose="020F0502020204030203" pitchFamily="34" charset="0"/>
                <a:ea typeface="Lato" panose="020F0502020204030203" pitchFamily="34" charset="0"/>
                <a:cs typeface="Lato" panose="020F0502020204030203" pitchFamily="34" charset="0"/>
              </a:rPr>
              <a:t>Data</a:t>
            </a:r>
            <a:r>
              <a:rPr sz="2400" spc="-10" dirty="0">
                <a:latin typeface="Lato" panose="020F0502020204030203" pitchFamily="34" charset="0"/>
                <a:ea typeface="Lato" panose="020F0502020204030203" pitchFamily="34" charset="0"/>
                <a:cs typeface="Lato" panose="020F0502020204030203" pitchFamily="34" charset="0"/>
              </a:rPr>
              <a:t> management</a:t>
            </a:r>
            <a:r>
              <a:rPr lang="en-US" sz="2400" dirty="0">
                <a:latin typeface="Lato" panose="020F0502020204030203" pitchFamily="34" charset="0"/>
                <a:ea typeface="Lato" panose="020F0502020204030203" pitchFamily="34" charset="0"/>
                <a:cs typeface="Lato" panose="020F0502020204030203" pitchFamily="34" charset="0"/>
              </a:rPr>
              <a:t> </a:t>
            </a:r>
          </a:p>
          <a:p>
            <a:pPr marL="1727200" lvl="3" indent="-342900">
              <a:spcBef>
                <a:spcPts val="305"/>
              </a:spcBef>
              <a:buFont typeface="Arial" panose="020B0604020202020204" pitchFamily="34" charset="0"/>
              <a:buChar char="•"/>
              <a:tabLst>
                <a:tab pos="1155700" algn="l"/>
              </a:tabLst>
            </a:pPr>
            <a:r>
              <a:rPr lang="en-US" sz="2400" spc="-5" dirty="0">
                <a:latin typeface="Lato" panose="020F0502020204030203" pitchFamily="34" charset="0"/>
                <a:ea typeface="Lato" panose="020F0502020204030203" pitchFamily="34" charset="0"/>
                <a:cs typeface="Lato" panose="020F0502020204030203" pitchFamily="34" charset="0"/>
              </a:rPr>
              <a:t>	</a:t>
            </a:r>
            <a:r>
              <a:rPr sz="2200" spc="-5" dirty="0">
                <a:latin typeface="Lato" panose="020F0502020204030203" pitchFamily="34" charset="0"/>
                <a:ea typeface="Lato" panose="020F0502020204030203" pitchFamily="34" charset="0"/>
                <a:cs typeface="Lato" panose="020F0502020204030203" pitchFamily="34" charset="0"/>
              </a:rPr>
              <a:t>Databases, scalable </a:t>
            </a:r>
            <a:r>
              <a:rPr sz="2200" spc="-10" dirty="0">
                <a:latin typeface="Lato" panose="020F0502020204030203" pitchFamily="34" charset="0"/>
                <a:ea typeface="Lato" panose="020F0502020204030203" pitchFamily="34" charset="0"/>
                <a:cs typeface="Lato" panose="020F0502020204030203" pitchFamily="34" charset="0"/>
              </a:rPr>
              <a:t>data </a:t>
            </a:r>
            <a:r>
              <a:rPr sz="2200" spc="-5" dirty="0">
                <a:latin typeface="Lato" panose="020F0502020204030203" pitchFamily="34" charset="0"/>
                <a:ea typeface="Lato" panose="020F0502020204030203" pitchFamily="34" charset="0"/>
                <a:cs typeface="Lato" panose="020F0502020204030203" pitchFamily="34" charset="0"/>
              </a:rPr>
              <a:t>handling, </a:t>
            </a:r>
            <a:r>
              <a:rPr sz="2200" spc="-10" dirty="0">
                <a:latin typeface="Lato" panose="020F0502020204030203" pitchFamily="34" charset="0"/>
                <a:ea typeface="Lato" panose="020F0502020204030203" pitchFamily="34" charset="0"/>
                <a:cs typeface="Lato" panose="020F0502020204030203" pitchFamily="34" charset="0"/>
              </a:rPr>
              <a:t>data</a:t>
            </a:r>
            <a:r>
              <a:rPr sz="2200" spc="5" dirty="0">
                <a:latin typeface="Lato" panose="020F0502020204030203" pitchFamily="34" charset="0"/>
                <a:ea typeface="Lato" panose="020F0502020204030203" pitchFamily="34" charset="0"/>
                <a:cs typeface="Lato" panose="020F0502020204030203" pitchFamily="34" charset="0"/>
              </a:rPr>
              <a:t> </a:t>
            </a:r>
            <a:r>
              <a:rPr sz="2200" spc="-10" dirty="0">
                <a:latin typeface="Lato" panose="020F0502020204030203" pitchFamily="34" charset="0"/>
                <a:ea typeface="Lato" panose="020F0502020204030203" pitchFamily="34" charset="0"/>
                <a:cs typeface="Lato" panose="020F0502020204030203" pitchFamily="34" charset="0"/>
              </a:rPr>
              <a:t>curation</a:t>
            </a:r>
            <a:endParaRPr lang="en-US" sz="2200" spc="-10" dirty="0">
              <a:latin typeface="Lato" panose="020F0502020204030203" pitchFamily="34" charset="0"/>
              <a:ea typeface="Lato" panose="020F0502020204030203" pitchFamily="34" charset="0"/>
              <a:cs typeface="Lato" panose="020F0502020204030203" pitchFamily="34" charset="0"/>
            </a:endParaRPr>
          </a:p>
          <a:p>
            <a:pPr marL="927100" lvl="2">
              <a:spcBef>
                <a:spcPts val="305"/>
              </a:spcBef>
              <a:tabLst>
                <a:tab pos="1155700" algn="l"/>
              </a:tabLst>
            </a:pPr>
            <a:r>
              <a:rPr lang="en-US" sz="2400" dirty="0">
                <a:latin typeface="Lato" panose="020F0502020204030203" pitchFamily="34" charset="0"/>
                <a:ea typeface="Lato" panose="020F0502020204030203" pitchFamily="34" charset="0"/>
                <a:cs typeface="Lato" panose="020F0502020204030203" pitchFamily="34" charset="0"/>
              </a:rPr>
              <a:t>Statistics</a:t>
            </a:r>
          </a:p>
          <a:p>
            <a:pPr marL="927100" lvl="2">
              <a:spcBef>
                <a:spcPts val="305"/>
              </a:spcBef>
              <a:tabLst>
                <a:tab pos="1155700" algn="l"/>
              </a:tabLst>
            </a:pPr>
            <a:r>
              <a:rPr lang="en-US" sz="2400" dirty="0">
                <a:latin typeface="Lato" panose="020F0502020204030203" pitchFamily="34" charset="0"/>
                <a:ea typeface="Lato" panose="020F0502020204030203" pitchFamily="34" charset="0"/>
                <a:cs typeface="Lato" panose="020F0502020204030203" pitchFamily="34" charset="0"/>
              </a:rPr>
              <a:t>Visualization</a:t>
            </a:r>
          </a:p>
          <a:p>
            <a:pPr marL="927100" lvl="2">
              <a:lnSpc>
                <a:spcPct val="100000"/>
              </a:lnSpc>
              <a:spcBef>
                <a:spcPts val="229"/>
              </a:spcBef>
              <a:tabLst>
                <a:tab pos="1155700" algn="l"/>
              </a:tabLst>
            </a:pPr>
            <a:r>
              <a:rPr sz="2400" spc="-5" dirty="0">
                <a:latin typeface="Lato" panose="020F0502020204030203" pitchFamily="34" charset="0"/>
                <a:ea typeface="Lato" panose="020F0502020204030203" pitchFamily="34" charset="0"/>
                <a:cs typeface="Lato" panose="020F0502020204030203" pitchFamily="34" charset="0"/>
              </a:rPr>
              <a:t>Machine learning</a:t>
            </a:r>
            <a:endParaRPr sz="2400" dirty="0">
              <a:latin typeface="Lato" panose="020F0502020204030203" pitchFamily="34" charset="0"/>
              <a:ea typeface="Lato" panose="020F0502020204030203" pitchFamily="34" charset="0"/>
              <a:cs typeface="Lato" panose="020F0502020204030203" pitchFamily="34" charset="0"/>
            </a:endParaRPr>
          </a:p>
          <a:p>
            <a:pPr marL="1727200" lvl="3" indent="-342900">
              <a:lnSpc>
                <a:spcPct val="100000"/>
              </a:lnSpc>
              <a:spcBef>
                <a:spcPts val="229"/>
              </a:spcBef>
              <a:buFont typeface="Arial" panose="020B0604020202020204" pitchFamily="34" charset="0"/>
              <a:buChar char="•"/>
              <a:tabLst>
                <a:tab pos="1612900" algn="l"/>
              </a:tabLst>
            </a:pPr>
            <a:r>
              <a:rPr lang="en-US" sz="2200" dirty="0">
                <a:latin typeface="Lato" panose="020F0502020204030203" pitchFamily="34" charset="0"/>
                <a:ea typeface="Lato" panose="020F0502020204030203" pitchFamily="34" charset="0"/>
                <a:cs typeface="Lato" panose="020F0502020204030203" pitchFamily="34" charset="0"/>
              </a:rPr>
              <a:t> Supervised &amp;</a:t>
            </a:r>
            <a:r>
              <a:rPr lang="en-US" sz="2200" spc="-15" dirty="0">
                <a:latin typeface="Lato" panose="020F0502020204030203" pitchFamily="34" charset="0"/>
                <a:ea typeface="Lato" panose="020F0502020204030203" pitchFamily="34" charset="0"/>
                <a:cs typeface="Lato" panose="020F0502020204030203" pitchFamily="34" charset="0"/>
              </a:rPr>
              <a:t> </a:t>
            </a:r>
            <a:r>
              <a:rPr lang="en-US" sz="2200" spc="-5" dirty="0">
                <a:latin typeface="Lato" panose="020F0502020204030203" pitchFamily="34" charset="0"/>
                <a:ea typeface="Lato" panose="020F0502020204030203" pitchFamily="34" charset="0"/>
                <a:cs typeface="Lato" panose="020F0502020204030203" pitchFamily="34" charset="0"/>
              </a:rPr>
              <a:t>unsupervised</a:t>
            </a:r>
          </a:p>
          <a:p>
            <a:pPr marL="1841500" lvl="3" indent="-457200">
              <a:lnSpc>
                <a:spcPct val="100000"/>
              </a:lnSpc>
              <a:spcBef>
                <a:spcPts val="229"/>
              </a:spcBef>
              <a:buFont typeface="Arial" panose="020B0604020202020204" pitchFamily="34" charset="0"/>
              <a:buChar char="•"/>
              <a:tabLst>
                <a:tab pos="1612900" algn="l"/>
              </a:tabLst>
            </a:pPr>
            <a:r>
              <a:rPr lang="en-US" sz="2200" spc="-5" dirty="0">
                <a:latin typeface="Lato" panose="020F0502020204030203" pitchFamily="34" charset="0"/>
                <a:ea typeface="Lato" panose="020F0502020204030203" pitchFamily="34" charset="0"/>
                <a:cs typeface="Lato" panose="020F0502020204030203" pitchFamily="34" charset="0"/>
              </a:rPr>
              <a:t>Utility cost tradeoff</a:t>
            </a:r>
          </a:p>
          <a:p>
            <a:pPr marL="927100" lvl="2">
              <a:spcBef>
                <a:spcPts val="285"/>
              </a:spcBef>
              <a:tabLst>
                <a:tab pos="1155700" algn="l"/>
              </a:tabLst>
            </a:pPr>
            <a:r>
              <a:rPr lang="en-US" sz="2400" b="1" spc="-10" dirty="0">
                <a:solidFill>
                  <a:schemeClr val="accent2"/>
                </a:solidFill>
                <a:latin typeface="Lato" panose="020F0502020204030203" pitchFamily="34" charset="0"/>
                <a:ea typeface="Lato" panose="020F0502020204030203" pitchFamily="34" charset="0"/>
                <a:cs typeface="Lato" panose="020F0502020204030203" pitchFamily="34" charset="0"/>
              </a:rPr>
              <a:t>Software</a:t>
            </a:r>
            <a:r>
              <a:rPr lang="en-US" sz="2400" b="1" spc="-30" dirty="0">
                <a:solidFill>
                  <a:schemeClr val="accent2"/>
                </a:solidFill>
                <a:latin typeface="Lato" panose="020F0502020204030203" pitchFamily="34" charset="0"/>
                <a:ea typeface="Lato" panose="020F0502020204030203" pitchFamily="34" charset="0"/>
                <a:cs typeface="Lato" panose="020F0502020204030203" pitchFamily="34" charset="0"/>
              </a:rPr>
              <a:t> </a:t>
            </a:r>
            <a:r>
              <a:rPr lang="en-US" sz="2400" b="1" spc="-5" dirty="0">
                <a:solidFill>
                  <a:schemeClr val="accent2"/>
                </a:solidFill>
                <a:latin typeface="Lato" panose="020F0502020204030203" pitchFamily="34" charset="0"/>
                <a:ea typeface="Lato" panose="020F0502020204030203" pitchFamily="34" charset="0"/>
                <a:cs typeface="Lato" panose="020F0502020204030203" pitchFamily="34" charset="0"/>
              </a:rPr>
              <a:t>engineering</a:t>
            </a:r>
            <a:endParaRPr lang="en-US" sz="2400" b="1" dirty="0">
              <a:solidFill>
                <a:schemeClr val="accent2"/>
              </a:solidFill>
              <a:latin typeface="Lato" panose="020F0502020204030203" pitchFamily="34" charset="0"/>
              <a:ea typeface="Lato" panose="020F0502020204030203" pitchFamily="34" charset="0"/>
              <a:cs typeface="Lato" panose="020F0502020204030203" pitchFamily="34" charset="0"/>
            </a:endParaRPr>
          </a:p>
          <a:p>
            <a:pPr marL="927100" lvl="2">
              <a:lnSpc>
                <a:spcPct val="100000"/>
              </a:lnSpc>
              <a:spcBef>
                <a:spcPts val="285"/>
              </a:spcBef>
              <a:tabLst>
                <a:tab pos="1155700" algn="l"/>
              </a:tabLst>
            </a:pPr>
            <a:endParaRPr sz="2400" dirty="0">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305518202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2129980" y="536575"/>
            <a:ext cx="5091368" cy="551433"/>
          </a:xfrm>
          <a:prstGeom prst="rect">
            <a:avLst/>
          </a:prstGeom>
        </p:spPr>
        <p:txBody>
          <a:bodyPr vert="horz" wrap="square" lIns="0" tIns="12700" rIns="0" bIns="0" rtlCol="0">
            <a:spAutoFit/>
          </a:bodyPr>
          <a:lstStyle/>
          <a:p>
            <a:pPr marL="12700">
              <a:lnSpc>
                <a:spcPct val="100000"/>
              </a:lnSpc>
              <a:spcBef>
                <a:spcPts val="100"/>
              </a:spcBef>
            </a:pPr>
            <a:r>
              <a:rPr spc="-15" dirty="0">
                <a:latin typeface="Lato" panose="020F0502020204030203" pitchFamily="34" charset="0"/>
                <a:ea typeface="Lato" panose="020F0502020204030203" pitchFamily="34" charset="0"/>
                <a:cs typeface="Lato" panose="020F0502020204030203" pitchFamily="34" charset="0"/>
              </a:rPr>
              <a:t>Software</a:t>
            </a:r>
            <a:r>
              <a:rPr spc="-60" dirty="0">
                <a:latin typeface="Lato" panose="020F0502020204030203" pitchFamily="34" charset="0"/>
                <a:ea typeface="Lato" panose="020F0502020204030203" pitchFamily="34" charset="0"/>
                <a:cs typeface="Lato" panose="020F0502020204030203" pitchFamily="34" charset="0"/>
              </a:rPr>
              <a:t> </a:t>
            </a:r>
            <a:r>
              <a:rPr spc="-5" dirty="0">
                <a:latin typeface="Lato" panose="020F0502020204030203" pitchFamily="34" charset="0"/>
                <a:ea typeface="Lato" panose="020F0502020204030203" pitchFamily="34" charset="0"/>
                <a:cs typeface="Lato" panose="020F0502020204030203" pitchFamily="34" charset="0"/>
              </a:rPr>
              <a:t>engineering</a:t>
            </a:r>
          </a:p>
        </p:txBody>
      </p:sp>
      <p:sp>
        <p:nvSpPr>
          <p:cNvPr id="4" name="object 4"/>
          <p:cNvSpPr txBox="1"/>
          <p:nvPr/>
        </p:nvSpPr>
        <p:spPr>
          <a:xfrm>
            <a:off x="535939" y="1607820"/>
            <a:ext cx="8399513" cy="382156"/>
          </a:xfrm>
          <a:prstGeom prst="rect">
            <a:avLst/>
          </a:prstGeom>
        </p:spPr>
        <p:txBody>
          <a:bodyPr vert="horz" wrap="square" lIns="0" tIns="12700" rIns="0" bIns="0" rtlCol="0">
            <a:spAutoFit/>
          </a:bodyPr>
          <a:lstStyle/>
          <a:p>
            <a:pPr marL="12700" algn="ctr">
              <a:lnSpc>
                <a:spcPct val="100000"/>
              </a:lnSpc>
              <a:spcBef>
                <a:spcPts val="100"/>
              </a:spcBef>
              <a:tabLst>
                <a:tab pos="354965" algn="l"/>
                <a:tab pos="355600" algn="l"/>
              </a:tabLst>
            </a:pPr>
            <a:r>
              <a:rPr sz="2400" spc="-60" dirty="0">
                <a:latin typeface="Lato" panose="020F0502020204030203" pitchFamily="34" charset="0"/>
                <a:ea typeface="Lato" panose="020F0502020204030203" pitchFamily="34" charset="0"/>
                <a:cs typeface="Lato" panose="020F0502020204030203" pitchFamily="34" charset="0"/>
              </a:rPr>
              <a:t>Your </a:t>
            </a:r>
            <a:r>
              <a:rPr sz="2400" spc="-10" dirty="0">
                <a:latin typeface="Lato" panose="020F0502020204030203" pitchFamily="34" charset="0"/>
                <a:ea typeface="Lato" panose="020F0502020204030203" pitchFamily="34" charset="0"/>
                <a:cs typeface="Lato" panose="020F0502020204030203" pitchFamily="34" charset="0"/>
              </a:rPr>
              <a:t>code </a:t>
            </a:r>
            <a:r>
              <a:rPr sz="2400" spc="-5" dirty="0">
                <a:latin typeface="Lato" panose="020F0502020204030203" pitchFamily="34" charset="0"/>
                <a:ea typeface="Lato" panose="020F0502020204030203" pitchFamily="34" charset="0"/>
                <a:cs typeface="Lato" panose="020F0502020204030203" pitchFamily="34" charset="0"/>
              </a:rPr>
              <a:t>should not look </a:t>
            </a:r>
            <a:r>
              <a:rPr sz="2400" spc="-30" dirty="0">
                <a:latin typeface="Lato" panose="020F0502020204030203" pitchFamily="34" charset="0"/>
                <a:ea typeface="Lato" panose="020F0502020204030203" pitchFamily="34" charset="0"/>
                <a:cs typeface="Lato" panose="020F0502020204030203" pitchFamily="34" charset="0"/>
              </a:rPr>
              <a:t>like</a:t>
            </a:r>
            <a:r>
              <a:rPr sz="2400" spc="75" dirty="0">
                <a:latin typeface="Lato" panose="020F0502020204030203" pitchFamily="34" charset="0"/>
                <a:ea typeface="Lato" panose="020F0502020204030203" pitchFamily="34" charset="0"/>
                <a:cs typeface="Lato" panose="020F0502020204030203" pitchFamily="34" charset="0"/>
              </a:rPr>
              <a:t> </a:t>
            </a:r>
            <a:r>
              <a:rPr sz="2400" spc="-5" dirty="0">
                <a:latin typeface="Lato" panose="020F0502020204030203" pitchFamily="34" charset="0"/>
                <a:ea typeface="Lato" panose="020F0502020204030203" pitchFamily="34" charset="0"/>
                <a:cs typeface="Lato" panose="020F0502020204030203" pitchFamily="34" charset="0"/>
              </a:rPr>
              <a:t>this:</a:t>
            </a:r>
            <a:endParaRPr sz="2400" dirty="0">
              <a:latin typeface="Lato" panose="020F0502020204030203" pitchFamily="34" charset="0"/>
              <a:ea typeface="Lato" panose="020F0502020204030203" pitchFamily="34" charset="0"/>
              <a:cs typeface="Lato" panose="020F0502020204030203" pitchFamily="34" charset="0"/>
            </a:endParaRPr>
          </a:p>
        </p:txBody>
      </p:sp>
      <p:sp>
        <p:nvSpPr>
          <p:cNvPr id="5" name="object 5"/>
          <p:cNvSpPr/>
          <p:nvPr/>
        </p:nvSpPr>
        <p:spPr>
          <a:xfrm>
            <a:off x="2129980" y="2245345"/>
            <a:ext cx="5355615" cy="3906240"/>
          </a:xfrm>
          <a:prstGeom prst="rect">
            <a:avLst/>
          </a:prstGeom>
          <a:blipFill>
            <a:blip r:embed="rId2" cstate="print"/>
            <a:stretch>
              <a:fillRect/>
            </a:stretch>
          </a:blipFill>
        </p:spPr>
        <p:txBody>
          <a:bodyPr wrap="square" lIns="0" tIns="0" rIns="0" bIns="0" rtlCol="0"/>
          <a:lstStyle/>
          <a:p>
            <a:endParaRPr>
              <a:latin typeface="Lato" panose="020F0502020204030203" pitchFamily="34" charset="0"/>
              <a:ea typeface="Lato" panose="020F0502020204030203" pitchFamily="34" charset="0"/>
              <a:cs typeface="Lato" panose="020F0502020204030203" pitchFamily="34" charset="0"/>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2129980" y="536575"/>
            <a:ext cx="5200210" cy="551433"/>
          </a:xfrm>
          <a:prstGeom prst="rect">
            <a:avLst/>
          </a:prstGeom>
        </p:spPr>
        <p:txBody>
          <a:bodyPr vert="horz" wrap="square" lIns="0" tIns="12700" rIns="0" bIns="0" rtlCol="0">
            <a:spAutoFit/>
          </a:bodyPr>
          <a:lstStyle/>
          <a:p>
            <a:pPr marL="12700">
              <a:lnSpc>
                <a:spcPct val="100000"/>
              </a:lnSpc>
              <a:spcBef>
                <a:spcPts val="100"/>
              </a:spcBef>
            </a:pPr>
            <a:r>
              <a:rPr spc="-15" dirty="0">
                <a:latin typeface="Lato" panose="020F0502020204030203" pitchFamily="34" charset="0"/>
                <a:ea typeface="Lato" panose="020F0502020204030203" pitchFamily="34" charset="0"/>
                <a:cs typeface="Lato" panose="020F0502020204030203" pitchFamily="34" charset="0"/>
              </a:rPr>
              <a:t>Software</a:t>
            </a:r>
            <a:r>
              <a:rPr spc="-60" dirty="0">
                <a:latin typeface="Lato" panose="020F0502020204030203" pitchFamily="34" charset="0"/>
                <a:ea typeface="Lato" panose="020F0502020204030203" pitchFamily="34" charset="0"/>
                <a:cs typeface="Lato" panose="020F0502020204030203" pitchFamily="34" charset="0"/>
              </a:rPr>
              <a:t> </a:t>
            </a:r>
            <a:r>
              <a:rPr spc="-5" dirty="0">
                <a:latin typeface="Lato" panose="020F0502020204030203" pitchFamily="34" charset="0"/>
                <a:ea typeface="Lato" panose="020F0502020204030203" pitchFamily="34" charset="0"/>
                <a:cs typeface="Lato" panose="020F0502020204030203" pitchFamily="34" charset="0"/>
              </a:rPr>
              <a:t>engineering</a:t>
            </a:r>
          </a:p>
        </p:txBody>
      </p:sp>
      <p:sp>
        <p:nvSpPr>
          <p:cNvPr id="4" name="object 4"/>
          <p:cNvSpPr txBox="1"/>
          <p:nvPr/>
        </p:nvSpPr>
        <p:spPr>
          <a:xfrm>
            <a:off x="535940" y="1607820"/>
            <a:ext cx="7929880" cy="3293209"/>
          </a:xfrm>
          <a:prstGeom prst="rect">
            <a:avLst/>
          </a:prstGeom>
        </p:spPr>
        <p:txBody>
          <a:bodyPr vert="horz" wrap="square" lIns="0" tIns="12700" rIns="0" bIns="0" rtlCol="0">
            <a:spAutoFit/>
          </a:bodyPr>
          <a:lstStyle/>
          <a:p>
            <a:pPr marL="355600" marR="239395" indent="-342900">
              <a:lnSpc>
                <a:spcPct val="100000"/>
              </a:lnSpc>
              <a:spcBef>
                <a:spcPts val="100"/>
              </a:spcBef>
              <a:buFont typeface="Arial"/>
              <a:buChar char="•"/>
              <a:tabLst>
                <a:tab pos="354965" algn="l"/>
                <a:tab pos="355600" algn="l"/>
              </a:tabLst>
            </a:pPr>
            <a:r>
              <a:rPr sz="3200" spc="-5" dirty="0">
                <a:latin typeface="Lato" panose="020F0502020204030203" pitchFamily="34" charset="0"/>
                <a:ea typeface="Lato" panose="020F0502020204030203" pitchFamily="34" charset="0"/>
                <a:cs typeface="Lato" panose="020F0502020204030203" pitchFamily="34" charset="0"/>
              </a:rPr>
              <a:t>Scientific </a:t>
            </a:r>
            <a:r>
              <a:rPr sz="3200" dirty="0">
                <a:latin typeface="Lato" panose="020F0502020204030203" pitchFamily="34" charset="0"/>
                <a:ea typeface="Lato" panose="020F0502020204030203" pitchFamily="34" charset="0"/>
                <a:cs typeface="Lato" panose="020F0502020204030203" pitchFamily="34" charset="0"/>
              </a:rPr>
              <a:t>and </a:t>
            </a:r>
            <a:r>
              <a:rPr sz="3200" spc="-5" dirty="0">
                <a:latin typeface="Lato" panose="020F0502020204030203" pitchFamily="34" charset="0"/>
                <a:ea typeface="Lato" panose="020F0502020204030203" pitchFamily="34" charset="0"/>
                <a:cs typeface="Lato" panose="020F0502020204030203" pitchFamily="34" charset="0"/>
              </a:rPr>
              <a:t>engineering </a:t>
            </a:r>
            <a:r>
              <a:rPr sz="3200" spc="-15" dirty="0">
                <a:latin typeface="Lato" panose="020F0502020204030203" pitchFamily="34" charset="0"/>
                <a:ea typeface="Lato" panose="020F0502020204030203" pitchFamily="34" charset="0"/>
                <a:cs typeface="Lato" panose="020F0502020204030203" pitchFamily="34" charset="0"/>
              </a:rPr>
              <a:t>software </a:t>
            </a:r>
            <a:r>
              <a:rPr sz="3200" spc="-10" dirty="0">
                <a:latin typeface="Lato" panose="020F0502020204030203" pitchFamily="34" charset="0"/>
                <a:ea typeface="Lato" panose="020F0502020204030203" pitchFamily="34" charset="0"/>
                <a:cs typeface="Lato" panose="020F0502020204030203" pitchFamily="34" charset="0"/>
              </a:rPr>
              <a:t>tools </a:t>
            </a:r>
            <a:r>
              <a:rPr sz="3200" spc="-20" dirty="0">
                <a:latin typeface="Lato" panose="020F0502020204030203" pitchFamily="34" charset="0"/>
                <a:ea typeface="Lato" panose="020F0502020204030203" pitchFamily="34" charset="0"/>
                <a:cs typeface="Lato" panose="020F0502020204030203" pitchFamily="34" charset="0"/>
              </a:rPr>
              <a:t>are  </a:t>
            </a:r>
            <a:r>
              <a:rPr sz="3200" spc="-25" dirty="0">
                <a:latin typeface="Lato" panose="020F0502020204030203" pitchFamily="34" charset="0"/>
                <a:ea typeface="Lato" panose="020F0502020204030203" pitchFamily="34" charset="0"/>
                <a:cs typeface="Lato" panose="020F0502020204030203" pitchFamily="34" charset="0"/>
              </a:rPr>
              <a:t>first </a:t>
            </a:r>
            <a:r>
              <a:rPr sz="3200" spc="-5" dirty="0">
                <a:latin typeface="Lato" panose="020F0502020204030203" pitchFamily="34" charset="0"/>
                <a:ea typeface="Lato" panose="020F0502020204030203" pitchFamily="34" charset="0"/>
                <a:cs typeface="Lato" panose="020F0502020204030203" pitchFamily="34" charset="0"/>
              </a:rPr>
              <a:t>class </a:t>
            </a:r>
            <a:r>
              <a:rPr sz="3200" spc="-20" dirty="0">
                <a:latin typeface="Lato" panose="020F0502020204030203" pitchFamily="34" charset="0"/>
                <a:ea typeface="Lato" panose="020F0502020204030203" pitchFamily="34" charset="0"/>
                <a:cs typeface="Lato" panose="020F0502020204030203" pitchFamily="34" charset="0"/>
              </a:rPr>
              <a:t>research</a:t>
            </a:r>
            <a:r>
              <a:rPr sz="3200" spc="30" dirty="0">
                <a:latin typeface="Lato" panose="020F0502020204030203" pitchFamily="34" charset="0"/>
                <a:ea typeface="Lato" panose="020F0502020204030203" pitchFamily="34" charset="0"/>
                <a:cs typeface="Lato" panose="020F0502020204030203" pitchFamily="34" charset="0"/>
              </a:rPr>
              <a:t> </a:t>
            </a:r>
            <a:r>
              <a:rPr sz="3200" spc="-10" dirty="0">
                <a:latin typeface="Lato" panose="020F0502020204030203" pitchFamily="34" charset="0"/>
                <a:ea typeface="Lato" panose="020F0502020204030203" pitchFamily="34" charset="0"/>
                <a:cs typeface="Lato" panose="020F0502020204030203" pitchFamily="34" charset="0"/>
              </a:rPr>
              <a:t>products!</a:t>
            </a:r>
            <a:endParaRPr sz="3200" dirty="0">
              <a:latin typeface="Lato" panose="020F0502020204030203" pitchFamily="34" charset="0"/>
              <a:ea typeface="Lato" panose="020F0502020204030203" pitchFamily="34" charset="0"/>
              <a:cs typeface="Lato" panose="020F0502020204030203" pitchFamily="34" charset="0"/>
            </a:endParaRPr>
          </a:p>
          <a:p>
            <a:pPr marL="355600" indent="-342900">
              <a:lnSpc>
                <a:spcPct val="100000"/>
              </a:lnSpc>
              <a:spcBef>
                <a:spcPts val="750"/>
              </a:spcBef>
              <a:buFont typeface="Arial"/>
              <a:buChar char="•"/>
              <a:tabLst>
                <a:tab pos="354965" algn="l"/>
                <a:tab pos="355600" algn="l"/>
              </a:tabLst>
            </a:pPr>
            <a:r>
              <a:rPr sz="3200" spc="-15" dirty="0">
                <a:latin typeface="Lato" panose="020F0502020204030203" pitchFamily="34" charset="0"/>
                <a:ea typeface="Lato" panose="020F0502020204030203" pitchFamily="34" charset="0"/>
                <a:cs typeface="Lato" panose="020F0502020204030203" pitchFamily="34" charset="0"/>
              </a:rPr>
              <a:t>Programming </a:t>
            </a:r>
            <a:r>
              <a:rPr sz="3200" dirty="0">
                <a:latin typeface="Lato" panose="020F0502020204030203" pitchFamily="34" charset="0"/>
                <a:ea typeface="Lato" panose="020F0502020204030203" pitchFamily="34" charset="0"/>
                <a:cs typeface="Lato" panose="020F0502020204030203" pitchFamily="34" charset="0"/>
              </a:rPr>
              <a:t>is </a:t>
            </a:r>
            <a:r>
              <a:rPr sz="3200" b="1" spc="-5" dirty="0">
                <a:latin typeface="Lato" panose="020F0502020204030203" pitchFamily="34" charset="0"/>
                <a:ea typeface="Lato" panose="020F0502020204030203" pitchFamily="34" charset="0"/>
                <a:cs typeface="Lato" panose="020F0502020204030203" pitchFamily="34" charset="0"/>
              </a:rPr>
              <a:t>not </a:t>
            </a:r>
            <a:r>
              <a:rPr sz="3200" spc="-15" dirty="0">
                <a:latin typeface="Lato" panose="020F0502020204030203" pitchFamily="34" charset="0"/>
                <a:ea typeface="Lato" panose="020F0502020204030203" pitchFamily="34" charset="0"/>
                <a:cs typeface="Lato" panose="020F0502020204030203" pitchFamily="34" charset="0"/>
              </a:rPr>
              <a:t>software</a:t>
            </a:r>
            <a:r>
              <a:rPr sz="3200" spc="25" dirty="0">
                <a:latin typeface="Lato" panose="020F0502020204030203" pitchFamily="34" charset="0"/>
                <a:ea typeface="Lato" panose="020F0502020204030203" pitchFamily="34" charset="0"/>
                <a:cs typeface="Lato" panose="020F0502020204030203" pitchFamily="34" charset="0"/>
              </a:rPr>
              <a:t> </a:t>
            </a:r>
            <a:r>
              <a:rPr sz="3200" spc="-5" dirty="0">
                <a:latin typeface="Lato" panose="020F0502020204030203" pitchFamily="34" charset="0"/>
                <a:ea typeface="Lato" panose="020F0502020204030203" pitchFamily="34" charset="0"/>
                <a:cs typeface="Lato" panose="020F0502020204030203" pitchFamily="34" charset="0"/>
              </a:rPr>
              <a:t>engineering</a:t>
            </a:r>
            <a:endParaRPr sz="3200" dirty="0">
              <a:latin typeface="Lato" panose="020F0502020204030203" pitchFamily="34" charset="0"/>
              <a:ea typeface="Lato" panose="020F0502020204030203" pitchFamily="34" charset="0"/>
              <a:cs typeface="Lato" panose="020F0502020204030203" pitchFamily="34" charset="0"/>
            </a:endParaRPr>
          </a:p>
          <a:p>
            <a:pPr>
              <a:lnSpc>
                <a:spcPct val="100000"/>
              </a:lnSpc>
              <a:spcBef>
                <a:spcPts val="45"/>
              </a:spcBef>
              <a:buFont typeface="Arial"/>
              <a:buChar char="•"/>
            </a:pPr>
            <a:endParaRPr sz="4650" dirty="0">
              <a:latin typeface="Lato" panose="020F0502020204030203" pitchFamily="34" charset="0"/>
              <a:ea typeface="Lato" panose="020F0502020204030203" pitchFamily="34" charset="0"/>
              <a:cs typeface="Lato" panose="020F0502020204030203" pitchFamily="34" charset="0"/>
            </a:endParaRPr>
          </a:p>
          <a:p>
            <a:pPr marL="355600" indent="-342900">
              <a:lnSpc>
                <a:spcPct val="100000"/>
              </a:lnSpc>
              <a:spcBef>
                <a:spcPts val="5"/>
              </a:spcBef>
              <a:buFont typeface="Arial"/>
              <a:buChar char="•"/>
              <a:tabLst>
                <a:tab pos="354965" algn="l"/>
                <a:tab pos="355600" algn="l"/>
              </a:tabLst>
            </a:pPr>
            <a:r>
              <a:rPr sz="3200" dirty="0">
                <a:latin typeface="Lato" panose="020F0502020204030203" pitchFamily="34" charset="0"/>
                <a:ea typeface="Lato" panose="020F0502020204030203" pitchFamily="34" charset="0"/>
                <a:cs typeface="Lato" panose="020F0502020204030203" pitchFamily="34" charset="0"/>
              </a:rPr>
              <a:t>This is </a:t>
            </a:r>
            <a:r>
              <a:rPr sz="3200" spc="-10" dirty="0">
                <a:latin typeface="Lato" panose="020F0502020204030203" pitchFamily="34" charset="0"/>
                <a:ea typeface="Lato" panose="020F0502020204030203" pitchFamily="34" charset="0"/>
                <a:cs typeface="Lato" panose="020F0502020204030203" pitchFamily="34" charset="0"/>
              </a:rPr>
              <a:t>what </a:t>
            </a:r>
            <a:r>
              <a:rPr sz="3200" dirty="0">
                <a:latin typeface="Lato" panose="020F0502020204030203" pitchFamily="34" charset="0"/>
                <a:ea typeface="Lato" panose="020F0502020204030203" pitchFamily="34" charset="0"/>
                <a:cs typeface="Lato" panose="020F0502020204030203" pitchFamily="34" charset="0"/>
              </a:rPr>
              <a:t>CHEME/CHEM/MSE 546 is</a:t>
            </a:r>
            <a:r>
              <a:rPr sz="3200" spc="-20" dirty="0">
                <a:latin typeface="Lato" panose="020F0502020204030203" pitchFamily="34" charset="0"/>
                <a:ea typeface="Lato" panose="020F0502020204030203" pitchFamily="34" charset="0"/>
                <a:cs typeface="Lato" panose="020F0502020204030203" pitchFamily="34" charset="0"/>
              </a:rPr>
              <a:t> </a:t>
            </a:r>
            <a:r>
              <a:rPr sz="3200" spc="-5" dirty="0">
                <a:latin typeface="Lato" panose="020F0502020204030203" pitchFamily="34" charset="0"/>
                <a:ea typeface="Lato" panose="020F0502020204030203" pitchFamily="34" charset="0"/>
                <a:cs typeface="Lato" panose="020F0502020204030203" pitchFamily="34" charset="0"/>
              </a:rPr>
              <a:t>about!</a:t>
            </a:r>
            <a:endParaRPr sz="3200" dirty="0">
              <a:latin typeface="Lato" panose="020F0502020204030203" pitchFamily="34" charset="0"/>
              <a:ea typeface="Lato" panose="020F0502020204030203" pitchFamily="34" charset="0"/>
              <a:cs typeface="Lato" panose="020F0502020204030203" pitchFamily="34" charset="0"/>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60A7B9-C578-00F0-B03F-8602281B55A2}"/>
              </a:ext>
            </a:extLst>
          </p:cNvPr>
          <p:cNvSpPr>
            <a:spLocks noGrp="1"/>
          </p:cNvSpPr>
          <p:nvPr>
            <p:ph type="title"/>
          </p:nvPr>
        </p:nvSpPr>
        <p:spPr/>
        <p:txBody>
          <a:bodyPr>
            <a:normAutofit/>
          </a:bodyPr>
          <a:lstStyle/>
          <a:p>
            <a:r>
              <a:rPr lang="en-US" sz="3200" dirty="0">
                <a:latin typeface="Lato" panose="020F0502020204030203" pitchFamily="34" charset="0"/>
                <a:ea typeface="Lato" panose="020F0502020204030203" pitchFamily="34" charset="0"/>
                <a:cs typeface="Lato" panose="020F0502020204030203" pitchFamily="34" charset="0"/>
              </a:rPr>
              <a:t>We are all in this for your learning!</a:t>
            </a:r>
          </a:p>
        </p:txBody>
      </p:sp>
      <p:pic>
        <p:nvPicPr>
          <p:cNvPr id="5" name="Content Placeholder 4" descr="Meeting with solid fill">
            <a:extLst>
              <a:ext uri="{FF2B5EF4-FFF2-40B4-BE49-F238E27FC236}">
                <a16:creationId xmlns:a16="http://schemas.microsoft.com/office/drawing/2014/main" id="{AC02F411-72F5-E444-8670-94FA77F1F4DE}"/>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tretch>
            <a:fillRect/>
          </a:stretch>
        </p:blipFill>
        <p:spPr>
          <a:xfrm>
            <a:off x="6449119" y="3936879"/>
            <a:ext cx="1947672" cy="1947672"/>
          </a:xfrm>
        </p:spPr>
      </p:pic>
      <p:pic>
        <p:nvPicPr>
          <p:cNvPr id="7" name="Graphic 6" descr="Chat with solid fill">
            <a:extLst>
              <a:ext uri="{FF2B5EF4-FFF2-40B4-BE49-F238E27FC236}">
                <a16:creationId xmlns:a16="http://schemas.microsoft.com/office/drawing/2014/main" id="{F46E3F12-0D20-3BE6-A08C-1AA3F5542E7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188926" y="2857074"/>
            <a:ext cx="1787909" cy="1787909"/>
          </a:xfrm>
          <a:prstGeom prst="rect">
            <a:avLst/>
          </a:prstGeom>
        </p:spPr>
      </p:pic>
      <p:sp>
        <p:nvSpPr>
          <p:cNvPr id="8" name="object 4">
            <a:extLst>
              <a:ext uri="{FF2B5EF4-FFF2-40B4-BE49-F238E27FC236}">
                <a16:creationId xmlns:a16="http://schemas.microsoft.com/office/drawing/2014/main" id="{B3E32DBF-ABAD-98E2-214D-E5657150663B}"/>
              </a:ext>
            </a:extLst>
          </p:cNvPr>
          <p:cNvSpPr txBox="1"/>
          <p:nvPr/>
        </p:nvSpPr>
        <p:spPr>
          <a:xfrm>
            <a:off x="607060" y="1605240"/>
            <a:ext cx="7929880" cy="505267"/>
          </a:xfrm>
          <a:prstGeom prst="rect">
            <a:avLst/>
          </a:prstGeom>
        </p:spPr>
        <p:txBody>
          <a:bodyPr vert="horz" wrap="square" lIns="0" tIns="12700" rIns="0" bIns="0" rtlCol="0">
            <a:spAutoFit/>
          </a:bodyPr>
          <a:lstStyle/>
          <a:p>
            <a:pPr marL="12700" algn="ctr">
              <a:lnSpc>
                <a:spcPct val="100000"/>
              </a:lnSpc>
              <a:spcBef>
                <a:spcPts val="750"/>
              </a:spcBef>
              <a:tabLst>
                <a:tab pos="354965" algn="l"/>
                <a:tab pos="355600" algn="l"/>
              </a:tabLst>
            </a:pPr>
            <a:r>
              <a:rPr lang="en-US" sz="3200" b="1" spc="-15" dirty="0">
                <a:latin typeface="Lato" panose="020F0502020204030203" pitchFamily="34" charset="0"/>
                <a:ea typeface="Lato" panose="020F0502020204030203" pitchFamily="34" charset="0"/>
                <a:cs typeface="Lato" panose="020F0502020204030203" pitchFamily="34" charset="0"/>
              </a:rPr>
              <a:t>Notice the classroom?</a:t>
            </a:r>
          </a:p>
        </p:txBody>
      </p:sp>
      <p:sp>
        <p:nvSpPr>
          <p:cNvPr id="12" name="TextBox 11">
            <a:extLst>
              <a:ext uri="{FF2B5EF4-FFF2-40B4-BE49-F238E27FC236}">
                <a16:creationId xmlns:a16="http://schemas.microsoft.com/office/drawing/2014/main" id="{3E2017D6-E059-31F4-4DF6-660E3C1EFF34}"/>
              </a:ext>
            </a:extLst>
          </p:cNvPr>
          <p:cNvSpPr txBox="1"/>
          <p:nvPr/>
        </p:nvSpPr>
        <p:spPr>
          <a:xfrm>
            <a:off x="310377" y="2300751"/>
            <a:ext cx="5631366" cy="4688463"/>
          </a:xfrm>
          <a:prstGeom prst="rect">
            <a:avLst/>
          </a:prstGeom>
          <a:noFill/>
        </p:spPr>
        <p:txBody>
          <a:bodyPr wrap="square">
            <a:spAutoFit/>
          </a:bodyPr>
          <a:lstStyle/>
          <a:p>
            <a:pPr marL="469900" marR="0" lvl="0" indent="-457200" algn="l" defTabSz="457200" rtl="0" eaLnBrk="1" fontAlgn="auto" latinLnBrk="0" hangingPunct="1">
              <a:lnSpc>
                <a:spcPct val="100000"/>
              </a:lnSpc>
              <a:spcBef>
                <a:spcPts val="750"/>
              </a:spcBef>
              <a:spcAft>
                <a:spcPts val="0"/>
              </a:spcAft>
              <a:buClrTx/>
              <a:buSzTx/>
              <a:buFont typeface="Arial" panose="020B0604020202020204" pitchFamily="34" charset="0"/>
              <a:buChar char="•"/>
              <a:tabLst>
                <a:tab pos="354965" algn="l"/>
                <a:tab pos="355600" algn="l"/>
              </a:tabLst>
              <a:defRPr/>
            </a:pPr>
            <a:r>
              <a:rPr kumimoji="0" lang="en-US" sz="3200" b="0" i="0" u="none" strike="noStrike" kern="1200" cap="none" spc="-15" normalizeH="0" baseline="0" noProof="0" dirty="0">
                <a:ln>
                  <a:noFill/>
                </a:ln>
                <a:solidFill>
                  <a:prstClr val="black"/>
                </a:solidFill>
                <a:effectLst/>
                <a:uLnTx/>
                <a:uFillTx/>
                <a:latin typeface="Lato" panose="020F0502020204030203" pitchFamily="34" charset="0"/>
                <a:ea typeface="Lato" panose="020F0502020204030203" pitchFamily="34" charset="0"/>
                <a:cs typeface="Lato" panose="020F0502020204030203" pitchFamily="34" charset="0"/>
              </a:rPr>
              <a:t>Let’s make these </a:t>
            </a:r>
            <a:r>
              <a:rPr kumimoji="0" lang="en-US" sz="3200" b="0" i="0" u="none" strike="sngStrike" kern="1200" cap="none" spc="-15" normalizeH="0" baseline="0" noProof="0" dirty="0">
                <a:ln>
                  <a:noFill/>
                </a:ln>
                <a:solidFill>
                  <a:prstClr val="black"/>
                </a:solidFill>
                <a:effectLst/>
                <a:uLnTx/>
                <a:uFillTx/>
                <a:latin typeface="Lato" panose="020F0502020204030203" pitchFamily="34" charset="0"/>
                <a:ea typeface="Lato" panose="020F0502020204030203" pitchFamily="34" charset="0"/>
                <a:cs typeface="Lato" panose="020F0502020204030203" pitchFamily="34" charset="0"/>
              </a:rPr>
              <a:t>lectures</a:t>
            </a:r>
            <a:r>
              <a:rPr kumimoji="0" lang="en-US" sz="3200" b="0" i="0" u="none" strike="noStrike" kern="1200" cap="none" spc="-15" normalizeH="0" baseline="0" noProof="0" dirty="0">
                <a:ln>
                  <a:noFill/>
                </a:ln>
                <a:solidFill>
                  <a:prstClr val="black"/>
                </a:solidFill>
                <a:effectLst/>
                <a:uLnTx/>
                <a:uFillTx/>
                <a:latin typeface="Lato" panose="020F0502020204030203" pitchFamily="34" charset="0"/>
                <a:ea typeface="Lato" panose="020F0502020204030203" pitchFamily="34" charset="0"/>
                <a:cs typeface="Lato" panose="020F0502020204030203" pitchFamily="34" charset="0"/>
              </a:rPr>
              <a:t> </a:t>
            </a:r>
            <a:r>
              <a:rPr kumimoji="0" lang="en-US" sz="3200" b="1" i="0" u="none" strike="noStrike" kern="1200" cap="none" spc="-15" normalizeH="0" baseline="0" noProof="0" dirty="0">
                <a:ln>
                  <a:noFill/>
                </a:ln>
                <a:solidFill>
                  <a:prstClr val="black"/>
                </a:solidFill>
                <a:effectLst/>
                <a:uLnTx/>
                <a:uFillTx/>
                <a:latin typeface="Lato" panose="020F0502020204030203" pitchFamily="34" charset="0"/>
                <a:ea typeface="Lato" panose="020F0502020204030203" pitchFamily="34" charset="0"/>
                <a:cs typeface="Lato" panose="020F0502020204030203" pitchFamily="34" charset="0"/>
              </a:rPr>
              <a:t>conversations</a:t>
            </a:r>
          </a:p>
          <a:p>
            <a:pPr marL="469900" marR="0" lvl="0" indent="-457200" algn="l" defTabSz="457200" rtl="0" eaLnBrk="1" fontAlgn="auto" latinLnBrk="0" hangingPunct="1">
              <a:lnSpc>
                <a:spcPct val="100000"/>
              </a:lnSpc>
              <a:spcBef>
                <a:spcPts val="750"/>
              </a:spcBef>
              <a:spcAft>
                <a:spcPts val="0"/>
              </a:spcAft>
              <a:buClrTx/>
              <a:buSzTx/>
              <a:buFont typeface="Arial" panose="020B0604020202020204" pitchFamily="34" charset="0"/>
              <a:buChar char="•"/>
              <a:tabLst>
                <a:tab pos="354965" algn="l"/>
                <a:tab pos="355600" algn="l"/>
              </a:tabLst>
              <a:defRPr/>
            </a:pPr>
            <a:r>
              <a:rPr kumimoji="0" lang="en-US" sz="3200" b="0" i="0" u="none" strike="noStrike" kern="1200" cap="none" spc="-15" normalizeH="0" baseline="0" noProof="0" dirty="0">
                <a:ln>
                  <a:noFill/>
                </a:ln>
                <a:solidFill>
                  <a:prstClr val="black"/>
                </a:solidFill>
                <a:effectLst/>
                <a:uLnTx/>
                <a:uFillTx/>
                <a:latin typeface="Lato" panose="020F0502020204030203" pitchFamily="34" charset="0"/>
                <a:ea typeface="Lato" panose="020F0502020204030203" pitchFamily="34" charset="0"/>
                <a:cs typeface="Lato" panose="020F0502020204030203" pitchFamily="34" charset="0"/>
              </a:rPr>
              <a:t>Ask questions or interrupt at </a:t>
            </a:r>
            <a:r>
              <a:rPr kumimoji="0" lang="en-US" sz="3200" b="1" i="0" u="none" strike="noStrike" kern="1200" cap="none" spc="-15" normalizeH="0" baseline="0" noProof="0" dirty="0">
                <a:ln>
                  <a:noFill/>
                </a:ln>
                <a:solidFill>
                  <a:prstClr val="black"/>
                </a:solidFill>
                <a:effectLst/>
                <a:uLnTx/>
                <a:uFillTx/>
                <a:latin typeface="Lato" panose="020F0502020204030203" pitchFamily="34" charset="0"/>
                <a:ea typeface="Lato" panose="020F0502020204030203" pitchFamily="34" charset="0"/>
                <a:cs typeface="Lato" panose="020F0502020204030203" pitchFamily="34" charset="0"/>
              </a:rPr>
              <a:t>any time</a:t>
            </a:r>
          </a:p>
          <a:p>
            <a:pPr marL="469900" marR="0" lvl="0" indent="-457200" algn="l" defTabSz="457200" rtl="0" eaLnBrk="1" fontAlgn="auto" latinLnBrk="0" hangingPunct="1">
              <a:lnSpc>
                <a:spcPct val="100000"/>
              </a:lnSpc>
              <a:spcBef>
                <a:spcPts val="750"/>
              </a:spcBef>
              <a:spcAft>
                <a:spcPts val="0"/>
              </a:spcAft>
              <a:buClrTx/>
              <a:buSzTx/>
              <a:buFont typeface="Arial" panose="020B0604020202020204" pitchFamily="34" charset="0"/>
              <a:buChar char="•"/>
              <a:tabLst>
                <a:tab pos="354965" algn="l"/>
                <a:tab pos="355600" algn="l"/>
              </a:tabLst>
              <a:defRPr/>
            </a:pPr>
            <a:r>
              <a:rPr kumimoji="0" lang="en-US" sz="3200" i="0" u="none" strike="noStrike" kern="1200" cap="none" spc="-15" normalizeH="0" baseline="0" noProof="0" dirty="0">
                <a:ln>
                  <a:noFill/>
                </a:ln>
                <a:solidFill>
                  <a:prstClr val="black"/>
                </a:solidFill>
                <a:effectLst/>
                <a:uLnTx/>
                <a:uFillTx/>
                <a:latin typeface="Lato" panose="020F0502020204030203" pitchFamily="34" charset="0"/>
                <a:ea typeface="Lato" panose="020F0502020204030203" pitchFamily="34" charset="0"/>
                <a:cs typeface="Lato" panose="020F0502020204030203" pitchFamily="34" charset="0"/>
              </a:rPr>
              <a:t>Periodic exercises and polls – </a:t>
            </a:r>
            <a:r>
              <a:rPr kumimoji="0" lang="en-US" sz="3200" b="1" i="0" u="none" strike="noStrike" kern="1200" cap="none" spc="-15" normalizeH="0" baseline="0" noProof="0" dirty="0">
                <a:ln>
                  <a:noFill/>
                </a:ln>
                <a:solidFill>
                  <a:prstClr val="black"/>
                </a:solidFill>
                <a:effectLst/>
                <a:uLnTx/>
                <a:uFillTx/>
                <a:latin typeface="Lato" panose="020F0502020204030203" pitchFamily="34" charset="0"/>
                <a:ea typeface="Lato" panose="020F0502020204030203" pitchFamily="34" charset="0"/>
                <a:cs typeface="Lato" panose="020F0502020204030203" pitchFamily="34" charset="0"/>
              </a:rPr>
              <a:t>discuss with your group</a:t>
            </a:r>
          </a:p>
          <a:p>
            <a:pPr marL="927100" lvl="1" indent="-457200">
              <a:spcBef>
                <a:spcPts val="750"/>
              </a:spcBef>
              <a:buFont typeface="Arial" panose="020B0604020202020204" pitchFamily="34" charset="0"/>
              <a:buChar char="•"/>
              <a:tabLst>
                <a:tab pos="354965" algn="l"/>
                <a:tab pos="355600" algn="l"/>
              </a:tabLst>
              <a:defRPr/>
            </a:pPr>
            <a:r>
              <a:rPr kumimoji="0" lang="en-US" sz="2400" i="0" u="none" strike="noStrike" kern="1200" cap="none" spc="-15" normalizeH="0" baseline="0" noProof="0" dirty="0">
                <a:ln>
                  <a:noFill/>
                </a:ln>
                <a:solidFill>
                  <a:prstClr val="black"/>
                </a:solidFill>
                <a:effectLst/>
                <a:uLnTx/>
                <a:uFillTx/>
                <a:latin typeface="Lato" panose="020F0502020204030203" pitchFamily="34" charset="0"/>
                <a:ea typeface="Lato" panose="020F0502020204030203" pitchFamily="34" charset="0"/>
                <a:cs typeface="Lato" panose="020F0502020204030203" pitchFamily="34" charset="0"/>
              </a:rPr>
              <a:t>One person per exercise called to share what their group did</a:t>
            </a:r>
            <a:endParaRPr kumimoji="0" lang="en-US" sz="2000" i="0" u="none" strike="noStrike" kern="1200" cap="none" spc="-15" normalizeH="0" baseline="0" noProof="0" dirty="0">
              <a:ln>
                <a:noFill/>
              </a:ln>
              <a:solidFill>
                <a:prstClr val="black"/>
              </a:solidFill>
              <a:effectLst/>
              <a:uLnTx/>
              <a:uFillTx/>
              <a:latin typeface="Lato" panose="020F0502020204030203" pitchFamily="34" charset="0"/>
              <a:ea typeface="Lato" panose="020F0502020204030203" pitchFamily="34" charset="0"/>
              <a:cs typeface="Lato" panose="020F0502020204030203" pitchFamily="34" charset="0"/>
            </a:endParaRPr>
          </a:p>
          <a:p>
            <a:pPr marL="469900" marR="0" lvl="0" indent="-457200" algn="l" defTabSz="457200" rtl="0" eaLnBrk="1" fontAlgn="auto" latinLnBrk="0" hangingPunct="1">
              <a:lnSpc>
                <a:spcPct val="100000"/>
              </a:lnSpc>
              <a:spcBef>
                <a:spcPts val="750"/>
              </a:spcBef>
              <a:spcAft>
                <a:spcPts val="0"/>
              </a:spcAft>
              <a:buClrTx/>
              <a:buSzTx/>
              <a:buFont typeface="Arial" panose="020B0604020202020204" pitchFamily="34" charset="0"/>
              <a:buChar char="•"/>
              <a:tabLst>
                <a:tab pos="354965" algn="l"/>
                <a:tab pos="355600" algn="l"/>
              </a:tabLst>
              <a:defRPr/>
            </a:pPr>
            <a:endParaRPr kumimoji="0" lang="en-US" sz="3200" i="0" u="none" strike="noStrike" kern="1200" cap="none" spc="-15" normalizeH="0" baseline="0" noProof="0" dirty="0">
              <a:ln>
                <a:noFill/>
              </a:ln>
              <a:solidFill>
                <a:prstClr val="black"/>
              </a:solidFill>
              <a:effectLst/>
              <a:uLnTx/>
              <a:uFillTx/>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135476627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219C4B-AB2E-9944-AA34-C74F069DDBB8}"/>
              </a:ext>
            </a:extLst>
          </p:cNvPr>
          <p:cNvSpPr>
            <a:spLocks noGrp="1"/>
          </p:cNvSpPr>
          <p:nvPr>
            <p:ph type="title"/>
          </p:nvPr>
        </p:nvSpPr>
        <p:spPr/>
        <p:txBody>
          <a:bodyPr/>
          <a:lstStyle/>
          <a:p>
            <a:r>
              <a:rPr lang="en-US" dirty="0">
                <a:latin typeface="Lato" panose="020F0502020204030203" pitchFamily="34" charset="0"/>
                <a:ea typeface="Lato" panose="020F0502020204030203" pitchFamily="34" charset="0"/>
                <a:cs typeface="Lato" panose="020F0502020204030203" pitchFamily="34" charset="0"/>
              </a:rPr>
              <a:t>Meet each other!</a:t>
            </a:r>
          </a:p>
        </p:txBody>
      </p:sp>
      <p:sp>
        <p:nvSpPr>
          <p:cNvPr id="3" name="Content Placeholder 2">
            <a:extLst>
              <a:ext uri="{FF2B5EF4-FFF2-40B4-BE49-F238E27FC236}">
                <a16:creationId xmlns:a16="http://schemas.microsoft.com/office/drawing/2014/main" id="{BD04E490-B532-FA4E-8F03-684712746853}"/>
              </a:ext>
            </a:extLst>
          </p:cNvPr>
          <p:cNvSpPr>
            <a:spLocks noGrp="1"/>
          </p:cNvSpPr>
          <p:nvPr>
            <p:ph idx="1"/>
          </p:nvPr>
        </p:nvSpPr>
        <p:spPr/>
        <p:txBody>
          <a:bodyPr>
            <a:normAutofit/>
          </a:bodyPr>
          <a:lstStyle/>
          <a:p>
            <a:pPr marL="0" indent="0" algn="ctr">
              <a:buNone/>
            </a:pPr>
            <a:r>
              <a:rPr lang="en-US" b="1" dirty="0"/>
              <a:t>The best way to learn is from each other! </a:t>
            </a:r>
          </a:p>
          <a:p>
            <a:pPr marL="0" indent="0">
              <a:buNone/>
            </a:pPr>
            <a:r>
              <a:rPr lang="en-US" dirty="0"/>
              <a:t> </a:t>
            </a:r>
            <a:r>
              <a:rPr lang="en-US" dirty="0">
                <a:sym typeface="Wingdings" pitchFamily="2" charset="2"/>
              </a:rPr>
              <a:t> </a:t>
            </a:r>
            <a:endParaRPr lang="en-US" dirty="0"/>
          </a:p>
          <a:p>
            <a:pPr marL="527050" indent="-457200">
              <a:tabLst>
                <a:tab pos="755650" algn="l"/>
              </a:tabLst>
            </a:pPr>
            <a:r>
              <a:rPr lang="en-US" sz="2200" spc="-10" dirty="0"/>
              <a:t>Introduce </a:t>
            </a:r>
            <a:r>
              <a:rPr lang="en-US" sz="2200" spc="-15" dirty="0"/>
              <a:t>yourselves </a:t>
            </a:r>
            <a:r>
              <a:rPr lang="en-US" sz="2200" spc="-5" dirty="0"/>
              <a:t>(1</a:t>
            </a:r>
            <a:r>
              <a:rPr lang="en-US" sz="2200" spc="-7" baseline="24509" dirty="0"/>
              <a:t>st </a:t>
            </a:r>
            <a:r>
              <a:rPr lang="en-US" sz="2200" spc="-5" dirty="0"/>
              <a:t>names and</a:t>
            </a:r>
            <a:r>
              <a:rPr lang="en-US" sz="2200" dirty="0"/>
              <a:t> </a:t>
            </a:r>
            <a:r>
              <a:rPr lang="en-US" sz="2200" spc="-10" dirty="0"/>
              <a:t>departments)</a:t>
            </a:r>
            <a:endParaRPr lang="en-US" sz="2200" dirty="0"/>
          </a:p>
          <a:p>
            <a:pPr marL="527050" marR="5080" indent="-457200" algn="just">
              <a:lnSpc>
                <a:spcPts val="2500"/>
              </a:lnSpc>
              <a:spcBef>
                <a:spcPts val="600"/>
              </a:spcBef>
              <a:tabLst>
                <a:tab pos="755650" algn="l"/>
              </a:tabLst>
            </a:pPr>
            <a:r>
              <a:rPr lang="en-US" sz="2200" spc="-5" dirty="0"/>
              <a:t>Go </a:t>
            </a:r>
            <a:r>
              <a:rPr lang="en-US" sz="2200" spc="-10" dirty="0"/>
              <a:t>around </a:t>
            </a:r>
            <a:r>
              <a:rPr lang="en-US" sz="2200" spc="-5" dirty="0"/>
              <a:t>the </a:t>
            </a:r>
            <a:r>
              <a:rPr lang="en-US" sz="2200" spc="-10" dirty="0"/>
              <a:t>table, </a:t>
            </a:r>
            <a:r>
              <a:rPr lang="en-US" sz="2200" spc="-5" dirty="0"/>
              <a:t>come to a consensus</a:t>
            </a:r>
            <a:endParaRPr lang="en-US" sz="2200" dirty="0"/>
          </a:p>
          <a:p>
            <a:pPr marL="1384300" lvl="2" indent="-457200">
              <a:spcBef>
                <a:spcPts val="70"/>
              </a:spcBef>
              <a:buFont typeface="+mj-lt"/>
              <a:buAutoNum type="arabicPeriod"/>
              <a:tabLst>
                <a:tab pos="1155065" algn="l"/>
                <a:tab pos="1155700" algn="l"/>
              </a:tabLst>
            </a:pPr>
            <a:r>
              <a:rPr lang="en-US" sz="2000" i="1" dirty="0"/>
              <a:t>What is </a:t>
            </a:r>
            <a:r>
              <a:rPr lang="en-US" sz="2000" i="1" spc="-10" dirty="0"/>
              <a:t>Data </a:t>
            </a:r>
            <a:r>
              <a:rPr lang="en-US" sz="2000" i="1" spc="-5" dirty="0"/>
              <a:t>Science?</a:t>
            </a:r>
            <a:endParaRPr lang="en-US" sz="2000" dirty="0"/>
          </a:p>
          <a:p>
            <a:pPr marL="1384300" lvl="2" indent="-457200">
              <a:buFont typeface="+mj-lt"/>
              <a:buAutoNum type="arabicPeriod"/>
              <a:tabLst>
                <a:tab pos="1155065" algn="l"/>
                <a:tab pos="1155700" algn="l"/>
              </a:tabLst>
            </a:pPr>
            <a:r>
              <a:rPr lang="en-US" sz="2000" i="1" spc="-5" dirty="0"/>
              <a:t>What/who </a:t>
            </a:r>
            <a:r>
              <a:rPr lang="en-US" sz="2000" i="1" dirty="0"/>
              <a:t>is a </a:t>
            </a:r>
            <a:r>
              <a:rPr lang="en-US" sz="2000" i="1" spc="-10" dirty="0"/>
              <a:t>data</a:t>
            </a:r>
            <a:r>
              <a:rPr lang="en-US" sz="2000" i="1" dirty="0"/>
              <a:t> </a:t>
            </a:r>
            <a:r>
              <a:rPr lang="en-US" sz="2000" i="1" spc="-5" dirty="0"/>
              <a:t>scientist?</a:t>
            </a:r>
            <a:endParaRPr lang="en-US" sz="2000" dirty="0"/>
          </a:p>
          <a:p>
            <a:pPr marL="1384300" lvl="2" indent="-457200">
              <a:buFont typeface="+mj-lt"/>
              <a:buAutoNum type="arabicPeriod"/>
              <a:tabLst>
                <a:tab pos="1155065" algn="l"/>
                <a:tab pos="1155700" algn="l"/>
              </a:tabLst>
            </a:pPr>
            <a:r>
              <a:rPr lang="en-US" sz="2000" i="1" spc="-10" dirty="0"/>
              <a:t>Why </a:t>
            </a:r>
            <a:r>
              <a:rPr lang="en-US" sz="2000" i="1" dirty="0"/>
              <a:t>is </a:t>
            </a:r>
            <a:r>
              <a:rPr lang="en-US" sz="2000" i="1" spc="-10" dirty="0"/>
              <a:t>Data </a:t>
            </a:r>
            <a:r>
              <a:rPr lang="en-US" sz="2000" i="1" spc="-5" dirty="0"/>
              <a:t>Science </a:t>
            </a:r>
            <a:r>
              <a:rPr lang="en-US" sz="2000" i="1" dirty="0"/>
              <a:t>a </a:t>
            </a:r>
            <a:r>
              <a:rPr lang="en-US" sz="2000" i="1" spc="-5" dirty="0"/>
              <a:t>thing </a:t>
            </a:r>
            <a:r>
              <a:rPr lang="en-US" sz="2000" i="1" dirty="0"/>
              <a:t>all of a</a:t>
            </a:r>
            <a:r>
              <a:rPr lang="en-US" sz="2000" i="1" spc="15" dirty="0"/>
              <a:t> </a:t>
            </a:r>
            <a:r>
              <a:rPr lang="en-US" sz="2000" i="1" spc="-5" dirty="0"/>
              <a:t>sudden?</a:t>
            </a:r>
            <a:endParaRPr lang="en-US" sz="2000" dirty="0"/>
          </a:p>
          <a:p>
            <a:pPr marL="1384300" lvl="2" indent="-457200">
              <a:buFont typeface="+mj-lt"/>
              <a:buAutoNum type="arabicPeriod"/>
              <a:tabLst>
                <a:tab pos="1155065" algn="l"/>
                <a:tab pos="1155700" algn="l"/>
              </a:tabLst>
            </a:pPr>
            <a:r>
              <a:rPr lang="en-US" sz="2000" i="1" spc="-10" dirty="0"/>
              <a:t>Why </a:t>
            </a:r>
            <a:r>
              <a:rPr lang="en-US" sz="2000" i="1" spc="-5" dirty="0"/>
              <a:t>does </a:t>
            </a:r>
            <a:r>
              <a:rPr lang="en-US" sz="2000" i="1" spc="-10" dirty="0"/>
              <a:t>Data </a:t>
            </a:r>
            <a:r>
              <a:rPr lang="en-US" sz="2000" i="1" spc="-5" dirty="0"/>
              <a:t>Science </a:t>
            </a:r>
            <a:r>
              <a:rPr lang="en-US" sz="2000" i="1" spc="-25" dirty="0"/>
              <a:t>matter, </a:t>
            </a:r>
            <a:r>
              <a:rPr lang="en-US" sz="2000" i="1" spc="-15" dirty="0"/>
              <a:t>broadly, </a:t>
            </a:r>
            <a:r>
              <a:rPr lang="en-US" sz="2000" i="1" dirty="0"/>
              <a:t>in </a:t>
            </a:r>
            <a:r>
              <a:rPr lang="en-US" sz="2000" i="1" spc="-15" dirty="0"/>
              <a:t>my </a:t>
            </a:r>
            <a:r>
              <a:rPr lang="en-US" sz="2000" i="1" spc="-5" dirty="0"/>
              <a:t>field </a:t>
            </a:r>
            <a:r>
              <a:rPr lang="en-US" sz="2000" i="1" dirty="0"/>
              <a:t>of</a:t>
            </a:r>
            <a:r>
              <a:rPr lang="en-US" sz="2000" i="1" spc="75" dirty="0"/>
              <a:t> </a:t>
            </a:r>
            <a:r>
              <a:rPr lang="en-US" sz="2000" i="1" spc="-5" dirty="0"/>
              <a:t>[insert]?</a:t>
            </a:r>
            <a:endParaRPr lang="en-US" sz="2000" dirty="0"/>
          </a:p>
          <a:p>
            <a:pPr marL="1384300" lvl="2" indent="-457200">
              <a:buFont typeface="+mj-lt"/>
              <a:buAutoNum type="arabicPeriod"/>
              <a:tabLst>
                <a:tab pos="1155065" algn="l"/>
                <a:tab pos="1155700" algn="l"/>
              </a:tabLst>
            </a:pPr>
            <a:r>
              <a:rPr lang="en-US" sz="2000" i="1" spc="-10" dirty="0"/>
              <a:t>Why </a:t>
            </a:r>
            <a:r>
              <a:rPr lang="en-US" sz="2000" i="1" spc="-5" dirty="0"/>
              <a:t>does </a:t>
            </a:r>
            <a:r>
              <a:rPr lang="en-US" sz="2000" i="1" spc="-10" dirty="0"/>
              <a:t>Data </a:t>
            </a:r>
            <a:r>
              <a:rPr lang="en-US" sz="2000" i="1" spc="-5" dirty="0"/>
              <a:t>Science </a:t>
            </a:r>
            <a:r>
              <a:rPr lang="en-US" sz="2000" i="1" spc="-25" dirty="0"/>
              <a:t>matter, </a:t>
            </a:r>
            <a:r>
              <a:rPr lang="en-US" sz="2000" i="1" spc="-10" dirty="0"/>
              <a:t>specifically, </a:t>
            </a:r>
            <a:r>
              <a:rPr lang="en-US" sz="2000" i="1" dirty="0"/>
              <a:t>in </a:t>
            </a:r>
            <a:r>
              <a:rPr lang="en-US" sz="2000" i="1" spc="-15" dirty="0"/>
              <a:t>my </a:t>
            </a:r>
            <a:r>
              <a:rPr lang="en-US" sz="2000" i="1" dirty="0"/>
              <a:t>sub-discipline of</a:t>
            </a:r>
            <a:r>
              <a:rPr lang="en-US" sz="2000" i="1" spc="60" dirty="0"/>
              <a:t> </a:t>
            </a:r>
            <a:r>
              <a:rPr lang="en-US" sz="2000" i="1" spc="-5" dirty="0"/>
              <a:t>[insert]?</a:t>
            </a:r>
            <a:endParaRPr lang="en-US" sz="2000" dirty="0"/>
          </a:p>
          <a:p>
            <a:pPr marL="0" indent="0">
              <a:buNone/>
            </a:pPr>
            <a:endParaRPr lang="en-US" dirty="0"/>
          </a:p>
        </p:txBody>
      </p:sp>
    </p:spTree>
    <p:extLst>
      <p:ext uri="{BB962C8B-B14F-4D97-AF65-F5344CB8AC3E}">
        <p14:creationId xmlns:p14="http://schemas.microsoft.com/office/powerpoint/2010/main" val="34563337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1919857" y="536575"/>
            <a:ext cx="5413757" cy="551433"/>
          </a:xfrm>
          <a:prstGeom prst="rect">
            <a:avLst/>
          </a:prstGeom>
        </p:spPr>
        <p:txBody>
          <a:bodyPr vert="horz" wrap="square" lIns="0" tIns="12700" rIns="0" bIns="0" rtlCol="0">
            <a:spAutoFit/>
          </a:bodyPr>
          <a:lstStyle/>
          <a:p>
            <a:pPr marL="12700">
              <a:lnSpc>
                <a:spcPct val="100000"/>
              </a:lnSpc>
              <a:spcBef>
                <a:spcPts val="100"/>
              </a:spcBef>
            </a:pPr>
            <a:r>
              <a:rPr spc="-5" dirty="0">
                <a:latin typeface="Lato" panose="020F0502020204030203" pitchFamily="34" charset="0"/>
                <a:ea typeface="Lato" panose="020F0502020204030203" pitchFamily="34" charset="0"/>
                <a:cs typeface="Lato" panose="020F0502020204030203" pitchFamily="34" charset="0"/>
              </a:rPr>
              <a:t>eScience </a:t>
            </a:r>
            <a:r>
              <a:rPr spc="-20" dirty="0">
                <a:latin typeface="Lato" panose="020F0502020204030203" pitchFamily="34" charset="0"/>
                <a:ea typeface="Lato" panose="020F0502020204030203" pitchFamily="34" charset="0"/>
                <a:cs typeface="Lato" panose="020F0502020204030203" pitchFamily="34" charset="0"/>
              </a:rPr>
              <a:t>to </a:t>
            </a:r>
            <a:r>
              <a:rPr spc="-5" dirty="0">
                <a:latin typeface="Lato" panose="020F0502020204030203" pitchFamily="34" charset="0"/>
                <a:ea typeface="Lato" panose="020F0502020204030203" pitchFamily="34" charset="0"/>
                <a:cs typeface="Lato" panose="020F0502020204030203" pitchFamily="34" charset="0"/>
              </a:rPr>
              <a:t>the</a:t>
            </a:r>
            <a:r>
              <a:rPr spc="-25" dirty="0">
                <a:latin typeface="Lato" panose="020F0502020204030203" pitchFamily="34" charset="0"/>
                <a:ea typeface="Lato" panose="020F0502020204030203" pitchFamily="34" charset="0"/>
                <a:cs typeface="Lato" panose="020F0502020204030203" pitchFamily="34" charset="0"/>
              </a:rPr>
              <a:t> </a:t>
            </a:r>
            <a:r>
              <a:rPr spc="-10" dirty="0">
                <a:latin typeface="Lato" panose="020F0502020204030203" pitchFamily="34" charset="0"/>
                <a:ea typeface="Lato" panose="020F0502020204030203" pitchFamily="34" charset="0"/>
                <a:cs typeface="Lato" panose="020F0502020204030203" pitchFamily="34" charset="0"/>
              </a:rPr>
              <a:t>rescue!</a:t>
            </a:r>
          </a:p>
        </p:txBody>
      </p:sp>
      <p:sp>
        <p:nvSpPr>
          <p:cNvPr id="4" name="object 4"/>
          <p:cNvSpPr txBox="1"/>
          <p:nvPr/>
        </p:nvSpPr>
        <p:spPr>
          <a:xfrm>
            <a:off x="375518" y="1362809"/>
            <a:ext cx="6797675" cy="3173946"/>
          </a:xfrm>
          <a:prstGeom prst="rect">
            <a:avLst/>
          </a:prstGeom>
        </p:spPr>
        <p:txBody>
          <a:bodyPr vert="horz" wrap="square" lIns="0" tIns="113030" rIns="0" bIns="0" rtlCol="0">
            <a:spAutoFit/>
          </a:bodyPr>
          <a:lstStyle/>
          <a:p>
            <a:pPr marL="12700">
              <a:lnSpc>
                <a:spcPct val="100000"/>
              </a:lnSpc>
              <a:spcBef>
                <a:spcPts val="890"/>
              </a:spcBef>
              <a:tabLst>
                <a:tab pos="354965" algn="l"/>
                <a:tab pos="355600" algn="l"/>
              </a:tabLst>
            </a:pPr>
            <a:r>
              <a:rPr sz="2400" b="1" spc="-20" dirty="0">
                <a:latin typeface="Lato" panose="020F0502020204030203" pitchFamily="34" charset="0"/>
                <a:ea typeface="Lato" panose="020F0502020204030203" pitchFamily="34" charset="0"/>
                <a:cs typeface="Lato" panose="020F0502020204030203" pitchFamily="34" charset="0"/>
              </a:rPr>
              <a:t>Data </a:t>
            </a:r>
            <a:r>
              <a:rPr sz="2400" b="1" spc="-10" dirty="0">
                <a:latin typeface="Lato" panose="020F0502020204030203" pitchFamily="34" charset="0"/>
                <a:ea typeface="Lato" panose="020F0502020204030203" pitchFamily="34" charset="0"/>
                <a:cs typeface="Lato" panose="020F0502020204030203" pitchFamily="34" charset="0"/>
              </a:rPr>
              <a:t>Scientist Office</a:t>
            </a:r>
            <a:r>
              <a:rPr sz="2400" b="1" spc="15" dirty="0">
                <a:latin typeface="Lato" panose="020F0502020204030203" pitchFamily="34" charset="0"/>
                <a:ea typeface="Lato" panose="020F0502020204030203" pitchFamily="34" charset="0"/>
                <a:cs typeface="Lato" panose="020F0502020204030203" pitchFamily="34" charset="0"/>
              </a:rPr>
              <a:t> </a:t>
            </a:r>
            <a:r>
              <a:rPr sz="2400" b="1" spc="-15" dirty="0">
                <a:latin typeface="Lato" panose="020F0502020204030203" pitchFamily="34" charset="0"/>
                <a:ea typeface="Lato" panose="020F0502020204030203" pitchFamily="34" charset="0"/>
                <a:cs typeface="Lato" panose="020F0502020204030203" pitchFamily="34" charset="0"/>
              </a:rPr>
              <a:t>Hours</a:t>
            </a:r>
            <a:endParaRPr sz="2400" b="1" dirty="0">
              <a:latin typeface="Lato" panose="020F0502020204030203" pitchFamily="34" charset="0"/>
              <a:ea typeface="Lato" panose="020F0502020204030203" pitchFamily="34" charset="0"/>
              <a:cs typeface="Lato" panose="020F0502020204030203" pitchFamily="34" charset="0"/>
            </a:endParaRPr>
          </a:p>
          <a:p>
            <a:pPr marL="12700">
              <a:spcBef>
                <a:spcPts val="695"/>
              </a:spcBef>
              <a:tabLst>
                <a:tab pos="755650" algn="l"/>
              </a:tabLst>
            </a:pPr>
            <a:r>
              <a:rPr sz="2400" spc="-10" dirty="0">
                <a:latin typeface="Lato" panose="020F0502020204030203" pitchFamily="34" charset="0"/>
                <a:ea typeface="Lato" panose="020F0502020204030203" pitchFamily="34" charset="0"/>
                <a:cs typeface="Lato" panose="020F0502020204030203" pitchFamily="34" charset="0"/>
              </a:rPr>
              <a:t>Get </a:t>
            </a:r>
            <a:r>
              <a:rPr sz="2400" spc="-5" dirty="0">
                <a:latin typeface="Lato" panose="020F0502020204030203" pitchFamily="34" charset="0"/>
                <a:ea typeface="Lato" panose="020F0502020204030203" pitchFamily="34" charset="0"/>
                <a:cs typeface="Lato" panose="020F0502020204030203" pitchFamily="34" charset="0"/>
              </a:rPr>
              <a:t>help with </a:t>
            </a:r>
            <a:r>
              <a:rPr sz="2400" spc="-15" dirty="0">
                <a:latin typeface="Lato" panose="020F0502020204030203" pitchFamily="34" charset="0"/>
                <a:ea typeface="Lato" panose="020F0502020204030203" pitchFamily="34" charset="0"/>
                <a:cs typeface="Lato" panose="020F0502020204030203" pitchFamily="34" charset="0"/>
              </a:rPr>
              <a:t>your </a:t>
            </a:r>
            <a:r>
              <a:rPr sz="2400" spc="-20" dirty="0">
                <a:latin typeface="Lato" panose="020F0502020204030203" pitchFamily="34" charset="0"/>
                <a:ea typeface="Lato" panose="020F0502020204030203" pitchFamily="34" charset="0"/>
                <a:cs typeface="Lato" panose="020F0502020204030203" pitchFamily="34" charset="0"/>
              </a:rPr>
              <a:t>data </a:t>
            </a:r>
            <a:r>
              <a:rPr sz="2400" spc="-5" dirty="0">
                <a:latin typeface="Lato" panose="020F0502020204030203" pitchFamily="34" charset="0"/>
                <a:ea typeface="Lato" panose="020F0502020204030203" pitchFamily="34" charset="0"/>
                <a:cs typeface="Lato" panose="020F0502020204030203" pitchFamily="34" charset="0"/>
              </a:rPr>
              <a:t>science</a:t>
            </a:r>
            <a:r>
              <a:rPr sz="2400" spc="25" dirty="0">
                <a:latin typeface="Lato" panose="020F0502020204030203" pitchFamily="34" charset="0"/>
                <a:ea typeface="Lato" panose="020F0502020204030203" pitchFamily="34" charset="0"/>
                <a:cs typeface="Lato" panose="020F0502020204030203" pitchFamily="34" charset="0"/>
              </a:rPr>
              <a:t> </a:t>
            </a:r>
            <a:r>
              <a:rPr sz="2400" spc="-10" dirty="0">
                <a:latin typeface="Lato" panose="020F0502020204030203" pitchFamily="34" charset="0"/>
                <a:ea typeface="Lato" panose="020F0502020204030203" pitchFamily="34" charset="0"/>
                <a:cs typeface="Lato" panose="020F0502020204030203" pitchFamily="34" charset="0"/>
              </a:rPr>
              <a:t>questions</a:t>
            </a:r>
            <a:endParaRPr sz="2400" dirty="0">
              <a:latin typeface="Lato" panose="020F0502020204030203" pitchFamily="34" charset="0"/>
              <a:ea typeface="Lato" panose="020F0502020204030203" pitchFamily="34" charset="0"/>
              <a:cs typeface="Lato" panose="020F0502020204030203" pitchFamily="34" charset="0"/>
            </a:endParaRPr>
          </a:p>
          <a:p>
            <a:pPr marL="698500" lvl="1" indent="-228600">
              <a:spcBef>
                <a:spcPts val="605"/>
              </a:spcBef>
              <a:buFont typeface="Arial"/>
              <a:buChar char="•"/>
              <a:tabLst>
                <a:tab pos="1155700" algn="l"/>
              </a:tabLst>
            </a:pPr>
            <a:r>
              <a:rPr sz="2400" spc="-20" dirty="0">
                <a:latin typeface="Lato" panose="020F0502020204030203" pitchFamily="34" charset="0"/>
                <a:ea typeface="Lato" panose="020F0502020204030203" pitchFamily="34" charset="0"/>
                <a:cs typeface="Lato" panose="020F0502020204030203" pitchFamily="34" charset="0"/>
              </a:rPr>
              <a:t>Data</a:t>
            </a:r>
            <a:r>
              <a:rPr sz="2400" spc="-10" dirty="0">
                <a:latin typeface="Lato" panose="020F0502020204030203" pitchFamily="34" charset="0"/>
                <a:ea typeface="Lato" panose="020F0502020204030203" pitchFamily="34" charset="0"/>
                <a:cs typeface="Lato" panose="020F0502020204030203" pitchFamily="34" charset="0"/>
              </a:rPr>
              <a:t> management</a:t>
            </a:r>
            <a:endParaRPr sz="2400" dirty="0">
              <a:latin typeface="Lato" panose="020F0502020204030203" pitchFamily="34" charset="0"/>
              <a:ea typeface="Lato" panose="020F0502020204030203" pitchFamily="34" charset="0"/>
              <a:cs typeface="Lato" panose="020F0502020204030203" pitchFamily="34" charset="0"/>
            </a:endParaRPr>
          </a:p>
          <a:p>
            <a:pPr marL="698500" lvl="1" indent="-228600">
              <a:spcBef>
                <a:spcPts val="585"/>
              </a:spcBef>
              <a:buFont typeface="Arial"/>
              <a:buChar char="•"/>
              <a:tabLst>
                <a:tab pos="1155700" algn="l"/>
              </a:tabLst>
            </a:pPr>
            <a:r>
              <a:rPr sz="2400" spc="-5" dirty="0">
                <a:latin typeface="Lato" panose="020F0502020204030203" pitchFamily="34" charset="0"/>
                <a:ea typeface="Lato" panose="020F0502020204030203" pitchFamily="34" charset="0"/>
                <a:cs typeface="Lato" panose="020F0502020204030203" pitchFamily="34" charset="0"/>
              </a:rPr>
              <a:t>Machine learning</a:t>
            </a:r>
            <a:endParaRPr sz="2400" dirty="0">
              <a:latin typeface="Lato" panose="020F0502020204030203" pitchFamily="34" charset="0"/>
              <a:ea typeface="Lato" panose="020F0502020204030203" pitchFamily="34" charset="0"/>
              <a:cs typeface="Lato" panose="020F0502020204030203" pitchFamily="34" charset="0"/>
            </a:endParaRPr>
          </a:p>
          <a:p>
            <a:pPr marL="698500" lvl="1" indent="-228600">
              <a:spcBef>
                <a:spcPts val="555"/>
              </a:spcBef>
              <a:buFont typeface="Arial"/>
              <a:buChar char="•"/>
              <a:tabLst>
                <a:tab pos="1155700" algn="l"/>
              </a:tabLst>
            </a:pPr>
            <a:r>
              <a:rPr sz="2400" spc="-15" dirty="0">
                <a:latin typeface="Lato" panose="020F0502020204030203" pitchFamily="34" charset="0"/>
                <a:ea typeface="Lato" panose="020F0502020204030203" pitchFamily="34" charset="0"/>
                <a:cs typeface="Lato" panose="020F0502020204030203" pitchFamily="34" charset="0"/>
              </a:rPr>
              <a:t>Statistics</a:t>
            </a:r>
            <a:endParaRPr sz="2400" dirty="0">
              <a:latin typeface="Lato" panose="020F0502020204030203" pitchFamily="34" charset="0"/>
              <a:ea typeface="Lato" panose="020F0502020204030203" pitchFamily="34" charset="0"/>
              <a:cs typeface="Lato" panose="020F0502020204030203" pitchFamily="34" charset="0"/>
            </a:endParaRPr>
          </a:p>
          <a:p>
            <a:pPr marL="698500" lvl="1" indent="-228600">
              <a:spcBef>
                <a:spcPts val="585"/>
              </a:spcBef>
              <a:buFont typeface="Arial"/>
              <a:buChar char="•"/>
              <a:tabLst>
                <a:tab pos="1155700" algn="l"/>
              </a:tabLst>
            </a:pPr>
            <a:r>
              <a:rPr sz="2400" spc="-10" dirty="0">
                <a:latin typeface="Lato" panose="020F0502020204030203" pitchFamily="34" charset="0"/>
                <a:ea typeface="Lato" panose="020F0502020204030203" pitchFamily="34" charset="0"/>
                <a:cs typeface="Lato" panose="020F0502020204030203" pitchFamily="34" charset="0"/>
              </a:rPr>
              <a:t>Visualization</a:t>
            </a:r>
            <a:endParaRPr sz="2400" dirty="0">
              <a:latin typeface="Lato" panose="020F0502020204030203" pitchFamily="34" charset="0"/>
              <a:ea typeface="Lato" panose="020F0502020204030203" pitchFamily="34" charset="0"/>
              <a:cs typeface="Lato" panose="020F0502020204030203" pitchFamily="34" charset="0"/>
            </a:endParaRPr>
          </a:p>
          <a:p>
            <a:pPr marL="698500" lvl="1" indent="-228600">
              <a:spcBef>
                <a:spcPts val="590"/>
              </a:spcBef>
              <a:buFont typeface="Arial"/>
              <a:buChar char="•"/>
              <a:tabLst>
                <a:tab pos="1155700" algn="l"/>
              </a:tabLst>
            </a:pPr>
            <a:r>
              <a:rPr sz="2400" spc="-10" dirty="0">
                <a:latin typeface="Lato" panose="020F0502020204030203" pitchFamily="34" charset="0"/>
                <a:ea typeface="Lato" panose="020F0502020204030203" pitchFamily="34" charset="0"/>
                <a:cs typeface="Lato" panose="020F0502020204030203" pitchFamily="34" charset="0"/>
              </a:rPr>
              <a:t>Software</a:t>
            </a:r>
            <a:r>
              <a:rPr sz="2400" spc="-5" dirty="0">
                <a:latin typeface="Lato" panose="020F0502020204030203" pitchFamily="34" charset="0"/>
                <a:ea typeface="Lato" panose="020F0502020204030203" pitchFamily="34" charset="0"/>
                <a:cs typeface="Lato" panose="020F0502020204030203" pitchFamily="34" charset="0"/>
              </a:rPr>
              <a:t> engineering</a:t>
            </a:r>
            <a:endParaRPr sz="2400" dirty="0">
              <a:latin typeface="Lato" panose="020F0502020204030203" pitchFamily="34" charset="0"/>
              <a:ea typeface="Lato" panose="020F0502020204030203" pitchFamily="34" charset="0"/>
              <a:cs typeface="Lato" panose="020F0502020204030203" pitchFamily="34" charset="0"/>
            </a:endParaRPr>
          </a:p>
        </p:txBody>
      </p:sp>
      <p:sp>
        <p:nvSpPr>
          <p:cNvPr id="5" name="object 5"/>
          <p:cNvSpPr/>
          <p:nvPr/>
        </p:nvSpPr>
        <p:spPr>
          <a:xfrm>
            <a:off x="5642479" y="2653136"/>
            <a:ext cx="2721549" cy="2041161"/>
          </a:xfrm>
          <a:prstGeom prst="rect">
            <a:avLst/>
          </a:prstGeom>
          <a:blipFill>
            <a:blip r:embed="rId2" cstate="print"/>
            <a:stretch>
              <a:fillRect/>
            </a:stretch>
          </a:blipFill>
        </p:spPr>
        <p:txBody>
          <a:bodyPr wrap="square" lIns="0" tIns="0" rIns="0" bIns="0" rtlCol="0"/>
          <a:lstStyle/>
          <a:p>
            <a:endParaRPr>
              <a:latin typeface="Lato" panose="020F0502020204030203" pitchFamily="34" charset="0"/>
              <a:ea typeface="Lato" panose="020F0502020204030203" pitchFamily="34" charset="0"/>
              <a:cs typeface="Lato" panose="020F0502020204030203" pitchFamily="34" charset="0"/>
            </a:endParaRPr>
          </a:p>
        </p:txBody>
      </p:sp>
      <p:sp>
        <p:nvSpPr>
          <p:cNvPr id="6" name="object 6"/>
          <p:cNvSpPr/>
          <p:nvPr/>
        </p:nvSpPr>
        <p:spPr>
          <a:xfrm>
            <a:off x="4417194" y="4820156"/>
            <a:ext cx="4535424" cy="1973967"/>
          </a:xfrm>
          <a:prstGeom prst="rect">
            <a:avLst/>
          </a:prstGeom>
          <a:blipFill>
            <a:blip r:embed="rId3" cstate="print"/>
            <a:stretch>
              <a:fillRect/>
            </a:stretch>
          </a:blipFill>
        </p:spPr>
        <p:txBody>
          <a:bodyPr wrap="square" lIns="0" tIns="0" rIns="0" bIns="0" rtlCol="0"/>
          <a:lstStyle/>
          <a:p>
            <a:endParaRPr>
              <a:latin typeface="Lato" panose="020F0502020204030203" pitchFamily="34" charset="0"/>
              <a:ea typeface="Lato" panose="020F0502020204030203" pitchFamily="34" charset="0"/>
              <a:cs typeface="Lato" panose="020F0502020204030203" pitchFamily="34" charset="0"/>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3287617" y="513492"/>
            <a:ext cx="3218114" cy="597599"/>
          </a:xfrm>
          <a:prstGeom prst="rect">
            <a:avLst/>
          </a:prstGeom>
        </p:spPr>
        <p:txBody>
          <a:bodyPr vert="horz" wrap="square" lIns="0" tIns="12700" rIns="0" bIns="0" rtlCol="0">
            <a:spAutoFit/>
          </a:bodyPr>
          <a:lstStyle/>
          <a:p>
            <a:pPr marL="12700">
              <a:lnSpc>
                <a:spcPct val="100000"/>
              </a:lnSpc>
              <a:spcBef>
                <a:spcPts val="100"/>
              </a:spcBef>
            </a:pPr>
            <a:r>
              <a:rPr spc="-10" dirty="0"/>
              <a:t>Questions?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1A70DF-24CA-AA4D-9249-1B12631AA141}"/>
              </a:ext>
            </a:extLst>
          </p:cNvPr>
          <p:cNvSpPr>
            <a:spLocks noGrp="1"/>
          </p:cNvSpPr>
          <p:nvPr>
            <p:ph type="title"/>
          </p:nvPr>
        </p:nvSpPr>
        <p:spPr/>
        <p:txBody>
          <a:bodyPr/>
          <a:lstStyle/>
          <a:p>
            <a:r>
              <a:rPr lang="en-US" dirty="0">
                <a:latin typeface="Lato" panose="020F0502020204030203" pitchFamily="34" charset="0"/>
                <a:ea typeface="Lato" panose="020F0502020204030203" pitchFamily="34" charset="0"/>
                <a:cs typeface="Lato" panose="020F0502020204030203" pitchFamily="34" charset="0"/>
              </a:rPr>
              <a:t>Code of Conduct</a:t>
            </a:r>
          </a:p>
        </p:txBody>
      </p:sp>
      <p:sp>
        <p:nvSpPr>
          <p:cNvPr id="3" name="Content Placeholder 2">
            <a:extLst>
              <a:ext uri="{FF2B5EF4-FFF2-40B4-BE49-F238E27FC236}">
                <a16:creationId xmlns:a16="http://schemas.microsoft.com/office/drawing/2014/main" id="{3449C793-D10E-0E4C-BAB0-9A6467B1ADD7}"/>
              </a:ext>
            </a:extLst>
          </p:cNvPr>
          <p:cNvSpPr>
            <a:spLocks noGrp="1"/>
          </p:cNvSpPr>
          <p:nvPr>
            <p:ph idx="1"/>
          </p:nvPr>
        </p:nvSpPr>
        <p:spPr>
          <a:xfrm>
            <a:off x="457200" y="1664303"/>
            <a:ext cx="8229600" cy="5408010"/>
          </a:xfrm>
        </p:spPr>
        <p:txBody>
          <a:bodyPr>
            <a:normAutofit/>
          </a:bodyPr>
          <a:lstStyle/>
          <a:p>
            <a:pPr marL="0" indent="0" algn="ctr">
              <a:buNone/>
            </a:pPr>
            <a:endParaRPr lang="en-US" dirty="0"/>
          </a:p>
          <a:p>
            <a:pPr marL="0" indent="0" algn="ctr">
              <a:buNone/>
            </a:pPr>
            <a:r>
              <a:rPr lang="en-US" dirty="0"/>
              <a:t>Please </a:t>
            </a:r>
            <a:r>
              <a:rPr lang="en-US" b="1" dirty="0"/>
              <a:t>read and make sure to respect the code of conduct</a:t>
            </a:r>
          </a:p>
          <a:p>
            <a:pPr marL="0" indent="0" algn="ctr">
              <a:buNone/>
            </a:pPr>
            <a:r>
              <a:rPr lang="en-US" dirty="0"/>
              <a:t> </a:t>
            </a:r>
          </a:p>
          <a:p>
            <a:pPr marL="0" indent="0" algn="ctr">
              <a:buNone/>
            </a:pPr>
            <a:r>
              <a:rPr lang="en-US" dirty="0">
                <a:hlinkClick r:id="rId2"/>
              </a:rPr>
              <a:t>https://uwdirect.github.io/code_of_conduct.html</a:t>
            </a:r>
            <a:endParaRPr lang="en-US" dirty="0"/>
          </a:p>
          <a:p>
            <a:pPr marL="0" indent="0" algn="ctr">
              <a:buNone/>
            </a:pPr>
            <a:endParaRPr lang="en-US" dirty="0"/>
          </a:p>
          <a:p>
            <a:pPr marL="0" indent="0" algn="ctr">
              <a:buNone/>
            </a:pPr>
            <a:r>
              <a:rPr lang="en-US" dirty="0"/>
              <a:t>If you find cases where the code of conduct is not being respected, let us know! </a:t>
            </a:r>
          </a:p>
          <a:p>
            <a:pPr marL="0" indent="0" algn="ctr">
              <a:buNone/>
            </a:pPr>
            <a:r>
              <a:rPr lang="en-US" dirty="0"/>
              <a:t>If you do not respect the code of conduct, we may refer to the university for action.</a:t>
            </a:r>
          </a:p>
          <a:p>
            <a:pPr marL="0" indent="0" algn="ctr">
              <a:buNone/>
            </a:pPr>
            <a:endParaRPr lang="en-US" dirty="0"/>
          </a:p>
          <a:p>
            <a:pPr>
              <a:buFont typeface="Arial" panose="020B0604020202020204" pitchFamily="34" charset="0"/>
              <a:buChar char="•"/>
            </a:pPr>
            <a:endParaRPr lang="en-US" dirty="0"/>
          </a:p>
          <a:p>
            <a:pPr marL="0" indent="0" algn="ctr">
              <a:buNone/>
            </a:pPr>
            <a:endParaRPr lang="en-US" dirty="0"/>
          </a:p>
        </p:txBody>
      </p:sp>
    </p:spTree>
    <p:extLst>
      <p:ext uri="{BB962C8B-B14F-4D97-AF65-F5344CB8AC3E}">
        <p14:creationId xmlns:p14="http://schemas.microsoft.com/office/powerpoint/2010/main" val="6937212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Lato" panose="020F0502020204030203" pitchFamily="34" charset="0"/>
                <a:ea typeface="Lato" panose="020F0502020204030203" pitchFamily="34" charset="0"/>
                <a:cs typeface="Lato" panose="020F0502020204030203" pitchFamily="34" charset="0"/>
              </a:rPr>
              <a:t>Two quarters of courses in one!</a:t>
            </a:r>
          </a:p>
        </p:txBody>
      </p:sp>
      <p:sp>
        <p:nvSpPr>
          <p:cNvPr id="9" name="Content Placeholder 8">
            <a:extLst>
              <a:ext uri="{FF2B5EF4-FFF2-40B4-BE49-F238E27FC236}">
                <a16:creationId xmlns:a16="http://schemas.microsoft.com/office/drawing/2014/main" id="{9B20953F-1FF0-B048-A43D-981AF7DF254F}"/>
              </a:ext>
            </a:extLst>
          </p:cNvPr>
          <p:cNvSpPr>
            <a:spLocks noGrp="1"/>
          </p:cNvSpPr>
          <p:nvPr>
            <p:ph idx="1"/>
          </p:nvPr>
        </p:nvSpPr>
        <p:spPr>
          <a:xfrm>
            <a:off x="182880" y="1600200"/>
            <a:ext cx="8961120" cy="5057172"/>
          </a:xfrm>
        </p:spPr>
        <p:txBody>
          <a:bodyPr>
            <a:normAutofit/>
          </a:bodyPr>
          <a:lstStyle/>
          <a:p>
            <a:r>
              <a:rPr lang="en-US" dirty="0"/>
              <a:t>Two quarter courses make up training</a:t>
            </a:r>
          </a:p>
          <a:p>
            <a:pPr lvl="1"/>
            <a:r>
              <a:rPr lang="en-US" dirty="0">
                <a:solidFill>
                  <a:srgbClr val="7030A0"/>
                </a:solidFill>
              </a:rPr>
              <a:t>CHEME 546: Software Engineering for Molecular Data Scientists (SEMDS)</a:t>
            </a:r>
          </a:p>
          <a:p>
            <a:pPr lvl="2"/>
            <a:r>
              <a:rPr lang="en-US" dirty="0"/>
              <a:t>One quarter (10 weeks)</a:t>
            </a:r>
          </a:p>
          <a:p>
            <a:pPr lvl="1"/>
            <a:r>
              <a:rPr lang="en-US" dirty="0">
                <a:solidFill>
                  <a:schemeClr val="accent6">
                    <a:lumMod val="50000"/>
                  </a:schemeClr>
                </a:solidFill>
              </a:rPr>
              <a:t>CHEME 545: Data Science Methods for Chemical Engineering Research (DSMCER)</a:t>
            </a:r>
          </a:p>
          <a:p>
            <a:pPr lvl="2"/>
            <a:r>
              <a:rPr lang="en-US" dirty="0"/>
              <a:t>One quarter (10 weeks)</a:t>
            </a:r>
          </a:p>
          <a:p>
            <a:r>
              <a:rPr lang="en-US" dirty="0"/>
              <a:t>UW runs these concurrently</a:t>
            </a:r>
          </a:p>
        </p:txBody>
      </p:sp>
      <p:graphicFrame>
        <p:nvGraphicFramePr>
          <p:cNvPr id="4" name="Content Placeholder 5">
            <a:extLst>
              <a:ext uri="{FF2B5EF4-FFF2-40B4-BE49-F238E27FC236}">
                <a16:creationId xmlns:a16="http://schemas.microsoft.com/office/drawing/2014/main" id="{E2660AB1-97CA-4F1A-881F-5C89847D5C11}"/>
              </a:ext>
            </a:extLst>
          </p:cNvPr>
          <p:cNvGraphicFramePr>
            <a:graphicFrameLocks/>
          </p:cNvGraphicFramePr>
          <p:nvPr>
            <p:extLst>
              <p:ext uri="{D42A27DB-BD31-4B8C-83A1-F6EECF244321}">
                <p14:modId xmlns:p14="http://schemas.microsoft.com/office/powerpoint/2010/main" val="3451637634"/>
              </p:ext>
            </p:extLst>
          </p:nvPr>
        </p:nvGraphicFramePr>
        <p:xfrm>
          <a:off x="526106" y="5544852"/>
          <a:ext cx="8229600" cy="111252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306774372"/>
                    </a:ext>
                  </a:extLst>
                </a:gridCol>
                <a:gridCol w="411480">
                  <a:extLst>
                    <a:ext uri="{9D8B030D-6E8A-4147-A177-3AD203B41FA5}">
                      <a16:colId xmlns:a16="http://schemas.microsoft.com/office/drawing/2014/main" val="4268224617"/>
                    </a:ext>
                  </a:extLst>
                </a:gridCol>
                <a:gridCol w="411480">
                  <a:extLst>
                    <a:ext uri="{9D8B030D-6E8A-4147-A177-3AD203B41FA5}">
                      <a16:colId xmlns:a16="http://schemas.microsoft.com/office/drawing/2014/main" val="2793783420"/>
                    </a:ext>
                  </a:extLst>
                </a:gridCol>
                <a:gridCol w="411480">
                  <a:extLst>
                    <a:ext uri="{9D8B030D-6E8A-4147-A177-3AD203B41FA5}">
                      <a16:colId xmlns:a16="http://schemas.microsoft.com/office/drawing/2014/main" val="615464979"/>
                    </a:ext>
                  </a:extLst>
                </a:gridCol>
                <a:gridCol w="411480">
                  <a:extLst>
                    <a:ext uri="{9D8B030D-6E8A-4147-A177-3AD203B41FA5}">
                      <a16:colId xmlns:a16="http://schemas.microsoft.com/office/drawing/2014/main" val="1606422385"/>
                    </a:ext>
                  </a:extLst>
                </a:gridCol>
                <a:gridCol w="411480">
                  <a:extLst>
                    <a:ext uri="{9D8B030D-6E8A-4147-A177-3AD203B41FA5}">
                      <a16:colId xmlns:a16="http://schemas.microsoft.com/office/drawing/2014/main" val="1279734725"/>
                    </a:ext>
                  </a:extLst>
                </a:gridCol>
                <a:gridCol w="411480">
                  <a:extLst>
                    <a:ext uri="{9D8B030D-6E8A-4147-A177-3AD203B41FA5}">
                      <a16:colId xmlns:a16="http://schemas.microsoft.com/office/drawing/2014/main" val="3915519747"/>
                    </a:ext>
                  </a:extLst>
                </a:gridCol>
                <a:gridCol w="411480">
                  <a:extLst>
                    <a:ext uri="{9D8B030D-6E8A-4147-A177-3AD203B41FA5}">
                      <a16:colId xmlns:a16="http://schemas.microsoft.com/office/drawing/2014/main" val="3400307017"/>
                    </a:ext>
                  </a:extLst>
                </a:gridCol>
                <a:gridCol w="411480">
                  <a:extLst>
                    <a:ext uri="{9D8B030D-6E8A-4147-A177-3AD203B41FA5}">
                      <a16:colId xmlns:a16="http://schemas.microsoft.com/office/drawing/2014/main" val="4030438101"/>
                    </a:ext>
                  </a:extLst>
                </a:gridCol>
                <a:gridCol w="411480">
                  <a:extLst>
                    <a:ext uri="{9D8B030D-6E8A-4147-A177-3AD203B41FA5}">
                      <a16:colId xmlns:a16="http://schemas.microsoft.com/office/drawing/2014/main" val="3268514296"/>
                    </a:ext>
                  </a:extLst>
                </a:gridCol>
                <a:gridCol w="411480">
                  <a:extLst>
                    <a:ext uri="{9D8B030D-6E8A-4147-A177-3AD203B41FA5}">
                      <a16:colId xmlns:a16="http://schemas.microsoft.com/office/drawing/2014/main" val="3044975776"/>
                    </a:ext>
                  </a:extLst>
                </a:gridCol>
                <a:gridCol w="411480">
                  <a:extLst>
                    <a:ext uri="{9D8B030D-6E8A-4147-A177-3AD203B41FA5}">
                      <a16:colId xmlns:a16="http://schemas.microsoft.com/office/drawing/2014/main" val="4140023459"/>
                    </a:ext>
                  </a:extLst>
                </a:gridCol>
                <a:gridCol w="411480">
                  <a:extLst>
                    <a:ext uri="{9D8B030D-6E8A-4147-A177-3AD203B41FA5}">
                      <a16:colId xmlns:a16="http://schemas.microsoft.com/office/drawing/2014/main" val="4170699844"/>
                    </a:ext>
                  </a:extLst>
                </a:gridCol>
                <a:gridCol w="411480">
                  <a:extLst>
                    <a:ext uri="{9D8B030D-6E8A-4147-A177-3AD203B41FA5}">
                      <a16:colId xmlns:a16="http://schemas.microsoft.com/office/drawing/2014/main" val="4055338445"/>
                    </a:ext>
                  </a:extLst>
                </a:gridCol>
                <a:gridCol w="411480">
                  <a:extLst>
                    <a:ext uri="{9D8B030D-6E8A-4147-A177-3AD203B41FA5}">
                      <a16:colId xmlns:a16="http://schemas.microsoft.com/office/drawing/2014/main" val="2579307184"/>
                    </a:ext>
                  </a:extLst>
                </a:gridCol>
                <a:gridCol w="411480">
                  <a:extLst>
                    <a:ext uri="{9D8B030D-6E8A-4147-A177-3AD203B41FA5}">
                      <a16:colId xmlns:a16="http://schemas.microsoft.com/office/drawing/2014/main" val="559699521"/>
                    </a:ext>
                  </a:extLst>
                </a:gridCol>
                <a:gridCol w="411480">
                  <a:extLst>
                    <a:ext uri="{9D8B030D-6E8A-4147-A177-3AD203B41FA5}">
                      <a16:colId xmlns:a16="http://schemas.microsoft.com/office/drawing/2014/main" val="3168596760"/>
                    </a:ext>
                  </a:extLst>
                </a:gridCol>
                <a:gridCol w="411480">
                  <a:extLst>
                    <a:ext uri="{9D8B030D-6E8A-4147-A177-3AD203B41FA5}">
                      <a16:colId xmlns:a16="http://schemas.microsoft.com/office/drawing/2014/main" val="3985745943"/>
                    </a:ext>
                  </a:extLst>
                </a:gridCol>
                <a:gridCol w="411480">
                  <a:extLst>
                    <a:ext uri="{9D8B030D-6E8A-4147-A177-3AD203B41FA5}">
                      <a16:colId xmlns:a16="http://schemas.microsoft.com/office/drawing/2014/main" val="2233587032"/>
                    </a:ext>
                  </a:extLst>
                </a:gridCol>
                <a:gridCol w="411480">
                  <a:extLst>
                    <a:ext uri="{9D8B030D-6E8A-4147-A177-3AD203B41FA5}">
                      <a16:colId xmlns:a16="http://schemas.microsoft.com/office/drawing/2014/main" val="1095249320"/>
                    </a:ext>
                  </a:extLst>
                </a:gridCol>
              </a:tblGrid>
              <a:tr h="370840">
                <a:tc gridSpan="2">
                  <a:txBody>
                    <a:bodyPr/>
                    <a:lstStyle/>
                    <a:p>
                      <a:pPr algn="ctr"/>
                      <a:r>
                        <a:rPr lang="en-US" sz="1400" dirty="0"/>
                        <a:t>Week 1</a:t>
                      </a:r>
                    </a:p>
                  </a:txBody>
                  <a:tcPr anchor="b">
                    <a:lnR w="12700" cap="flat" cmpd="sng" algn="ctr">
                      <a:solidFill>
                        <a:schemeClr val="tx1"/>
                      </a:solidFill>
                      <a:prstDash val="solid"/>
                      <a:round/>
                      <a:headEnd type="none" w="med" len="med"/>
                      <a:tailEnd type="none" w="med" len="med"/>
                    </a:lnR>
                    <a:noFill/>
                  </a:tcPr>
                </a:tc>
                <a:tc hMerge="1">
                  <a:txBody>
                    <a:bodyPr/>
                    <a:lstStyle/>
                    <a:p>
                      <a:pPr algn="ctr"/>
                      <a:endParaRPr lang="en-US" sz="1200" dirty="0"/>
                    </a:p>
                  </a:txBody>
                  <a:tcPr anchor="b">
                    <a:noFill/>
                  </a:tcPr>
                </a:tc>
                <a:tc gridSpan="2">
                  <a:txBody>
                    <a:bodyPr/>
                    <a:lstStyle/>
                    <a:p>
                      <a:pPr algn="ctr"/>
                      <a:r>
                        <a:rPr lang="en-US" sz="1400" dirty="0"/>
                        <a:t>Week 2</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hMerge="1">
                  <a:txBody>
                    <a:bodyPr/>
                    <a:lstStyle/>
                    <a:p>
                      <a:pPr algn="ctr"/>
                      <a:endParaRPr lang="en-US" sz="1200" dirty="0"/>
                    </a:p>
                  </a:txBody>
                  <a:tcPr anchor="b">
                    <a:noFill/>
                  </a:tcPr>
                </a:tc>
                <a:tc gridSpan="2">
                  <a:txBody>
                    <a:bodyPr/>
                    <a:lstStyle/>
                    <a:p>
                      <a:pPr algn="ctr"/>
                      <a:r>
                        <a:rPr lang="en-US" sz="1400" dirty="0"/>
                        <a:t>Week 3</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hMerge="1">
                  <a:txBody>
                    <a:bodyPr/>
                    <a:lstStyle/>
                    <a:p>
                      <a:pPr algn="ctr"/>
                      <a:endParaRPr lang="en-US" sz="1200" dirty="0"/>
                    </a:p>
                  </a:txBody>
                  <a:tcPr anchor="b">
                    <a:noFill/>
                  </a:tcPr>
                </a:tc>
                <a:tc gridSpan="2">
                  <a:txBody>
                    <a:bodyPr/>
                    <a:lstStyle/>
                    <a:p>
                      <a:pPr algn="ctr"/>
                      <a:r>
                        <a:rPr lang="en-US" sz="1400" dirty="0"/>
                        <a:t>Week 4</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hMerge="1">
                  <a:txBody>
                    <a:bodyPr/>
                    <a:lstStyle/>
                    <a:p>
                      <a:pPr algn="ctr"/>
                      <a:endParaRPr lang="en-US" sz="1200" dirty="0"/>
                    </a:p>
                  </a:txBody>
                  <a:tcPr anchor="b">
                    <a:noFill/>
                  </a:tcPr>
                </a:tc>
                <a:tc gridSpan="2">
                  <a:txBody>
                    <a:bodyPr/>
                    <a:lstStyle/>
                    <a:p>
                      <a:pPr algn="ctr"/>
                      <a:r>
                        <a:rPr lang="en-US" sz="1400" dirty="0"/>
                        <a:t>Week 5</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hMerge="1">
                  <a:txBody>
                    <a:bodyPr/>
                    <a:lstStyle/>
                    <a:p>
                      <a:pPr algn="ctr"/>
                      <a:endParaRPr lang="en-US" sz="1200" dirty="0"/>
                    </a:p>
                  </a:txBody>
                  <a:tcPr anchor="b">
                    <a:noFill/>
                  </a:tcPr>
                </a:tc>
                <a:tc gridSpan="2">
                  <a:txBody>
                    <a:bodyPr/>
                    <a:lstStyle/>
                    <a:p>
                      <a:pPr algn="ctr"/>
                      <a:r>
                        <a:rPr lang="en-US" sz="1400" dirty="0"/>
                        <a:t>Week 6</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hMerge="1">
                  <a:txBody>
                    <a:bodyPr/>
                    <a:lstStyle/>
                    <a:p>
                      <a:pPr algn="ctr"/>
                      <a:endParaRPr lang="en-US" sz="1200" dirty="0"/>
                    </a:p>
                  </a:txBody>
                  <a:tcPr anchor="b">
                    <a:noFill/>
                  </a:tcPr>
                </a:tc>
                <a:tc gridSpan="2">
                  <a:txBody>
                    <a:bodyPr/>
                    <a:lstStyle/>
                    <a:p>
                      <a:pPr algn="ctr"/>
                      <a:r>
                        <a:rPr lang="en-US" sz="1400" dirty="0"/>
                        <a:t>Week 7</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hMerge="1">
                  <a:txBody>
                    <a:bodyPr/>
                    <a:lstStyle/>
                    <a:p>
                      <a:pPr algn="ctr"/>
                      <a:endParaRPr lang="en-US" sz="1200" dirty="0"/>
                    </a:p>
                  </a:txBody>
                  <a:tcPr anchor="b">
                    <a:noFill/>
                  </a:tcPr>
                </a:tc>
                <a:tc gridSpan="2">
                  <a:txBody>
                    <a:bodyPr/>
                    <a:lstStyle/>
                    <a:p>
                      <a:pPr algn="ctr"/>
                      <a:r>
                        <a:rPr lang="en-US" sz="1400" dirty="0"/>
                        <a:t>Week 8</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hMerge="1">
                  <a:txBody>
                    <a:bodyPr/>
                    <a:lstStyle/>
                    <a:p>
                      <a:pPr algn="ctr"/>
                      <a:endParaRPr lang="en-US" sz="1200" dirty="0"/>
                    </a:p>
                  </a:txBody>
                  <a:tcPr anchor="b">
                    <a:noFill/>
                  </a:tcPr>
                </a:tc>
                <a:tc gridSpan="2">
                  <a:txBody>
                    <a:bodyPr/>
                    <a:lstStyle/>
                    <a:p>
                      <a:pPr algn="ctr"/>
                      <a:r>
                        <a:rPr lang="en-US" sz="1400" dirty="0"/>
                        <a:t>Week 9</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hMerge="1">
                  <a:txBody>
                    <a:bodyPr/>
                    <a:lstStyle/>
                    <a:p>
                      <a:pPr algn="ctr"/>
                      <a:endParaRPr lang="en-US" sz="1200" dirty="0"/>
                    </a:p>
                  </a:txBody>
                  <a:tcPr anchor="b">
                    <a:noFill/>
                  </a:tcPr>
                </a:tc>
                <a:tc gridSpan="2">
                  <a:txBody>
                    <a:bodyPr/>
                    <a:lstStyle/>
                    <a:p>
                      <a:pPr algn="ctr"/>
                      <a:r>
                        <a:rPr lang="en-US" sz="1400" dirty="0"/>
                        <a:t>Week 10</a:t>
                      </a:r>
                    </a:p>
                  </a:txBody>
                  <a:tcPr anchor="b">
                    <a:lnL w="12700" cap="flat" cmpd="sng" algn="ctr">
                      <a:solidFill>
                        <a:schemeClr val="tx1"/>
                      </a:solidFill>
                      <a:prstDash val="solid"/>
                      <a:round/>
                      <a:headEnd type="none" w="med" len="med"/>
                      <a:tailEnd type="none" w="med" len="med"/>
                    </a:lnL>
                    <a:noFill/>
                  </a:tcPr>
                </a:tc>
                <a:tc hMerge="1">
                  <a:txBody>
                    <a:bodyPr/>
                    <a:lstStyle/>
                    <a:p>
                      <a:pPr algn="ctr"/>
                      <a:endParaRPr lang="en-US" sz="1200" dirty="0"/>
                    </a:p>
                  </a:txBody>
                  <a:tcPr anchor="b">
                    <a:noFill/>
                  </a:tcPr>
                </a:tc>
                <a:extLst>
                  <a:ext uri="{0D108BD9-81ED-4DB2-BD59-A6C34878D82A}">
                    <a16:rowId xmlns:a16="http://schemas.microsoft.com/office/drawing/2014/main" val="661351217"/>
                  </a:ext>
                </a:extLst>
              </a:tr>
              <a:tr h="370840">
                <a:tc>
                  <a:txBody>
                    <a:bodyPr/>
                    <a:lstStyle/>
                    <a:p>
                      <a:endParaRPr lang="en-US" dirty="0"/>
                    </a:p>
                  </a:txBody>
                  <a:tcPr>
                    <a:solidFill>
                      <a:srgbClr val="7030A0"/>
                    </a:solidFill>
                  </a:tcPr>
                </a:tc>
                <a:tc>
                  <a:txBody>
                    <a:bodyPr/>
                    <a:lstStyle/>
                    <a:p>
                      <a:endParaRPr lang="en-US" dirty="0"/>
                    </a:p>
                  </a:txBody>
                  <a:tcPr>
                    <a:solidFill>
                      <a:srgbClr val="7030A0"/>
                    </a:solidFill>
                  </a:tcPr>
                </a:tc>
                <a:tc>
                  <a:txBody>
                    <a:bodyPr/>
                    <a:lstStyle/>
                    <a:p>
                      <a:endParaRPr lang="en-US" dirty="0"/>
                    </a:p>
                  </a:txBody>
                  <a:tcPr>
                    <a:solidFill>
                      <a:srgbClr val="7030A0"/>
                    </a:solidFill>
                  </a:tcPr>
                </a:tc>
                <a:tc>
                  <a:txBody>
                    <a:bodyPr/>
                    <a:lstStyle/>
                    <a:p>
                      <a:endParaRPr lang="en-US" dirty="0"/>
                    </a:p>
                  </a:txBody>
                  <a:tcPr>
                    <a:solidFill>
                      <a:srgbClr val="7030A0"/>
                    </a:solidFill>
                  </a:tcPr>
                </a:tc>
                <a:tc>
                  <a:txBody>
                    <a:bodyPr/>
                    <a:lstStyle/>
                    <a:p>
                      <a:endParaRPr lang="en-US" dirty="0"/>
                    </a:p>
                  </a:txBody>
                  <a:tcPr>
                    <a:solidFill>
                      <a:srgbClr val="7030A0"/>
                    </a:solidFill>
                  </a:tcPr>
                </a:tc>
                <a:tc>
                  <a:txBody>
                    <a:bodyPr/>
                    <a:lstStyle/>
                    <a:p>
                      <a:endParaRPr lang="en-US" dirty="0"/>
                    </a:p>
                  </a:txBody>
                  <a:tcPr>
                    <a:solidFill>
                      <a:srgbClr val="7030A0"/>
                    </a:solidFill>
                  </a:tcPr>
                </a:tc>
                <a:tc>
                  <a:txBody>
                    <a:bodyPr/>
                    <a:lstStyle/>
                    <a:p>
                      <a:endParaRPr lang="en-US" dirty="0"/>
                    </a:p>
                  </a:txBody>
                  <a:tcPr>
                    <a:solidFill>
                      <a:srgbClr val="7030A0"/>
                    </a:solidFill>
                  </a:tcPr>
                </a:tc>
                <a:tc>
                  <a:txBody>
                    <a:bodyPr/>
                    <a:lstStyle/>
                    <a:p>
                      <a:endParaRPr lang="en-US" dirty="0"/>
                    </a:p>
                  </a:txBody>
                  <a:tcPr>
                    <a:solidFill>
                      <a:srgbClr val="7030A0"/>
                    </a:solidFill>
                  </a:tcPr>
                </a:tc>
                <a:tc>
                  <a:txBody>
                    <a:bodyPr/>
                    <a:lstStyle/>
                    <a:p>
                      <a:endParaRPr lang="en-US" dirty="0"/>
                    </a:p>
                  </a:txBody>
                  <a:tcPr>
                    <a:solidFill>
                      <a:srgbClr val="7030A0"/>
                    </a:solidFill>
                  </a:tcPr>
                </a:tc>
                <a:tc>
                  <a:txBody>
                    <a:bodyPr/>
                    <a:lstStyle/>
                    <a:p>
                      <a:endParaRPr lang="en-US" dirty="0"/>
                    </a:p>
                  </a:txBody>
                  <a:tcPr>
                    <a:solidFill>
                      <a:srgbClr val="7030A0"/>
                    </a:solidFill>
                  </a:tcPr>
                </a:tc>
                <a:tc>
                  <a:txBody>
                    <a:bodyPr/>
                    <a:lstStyle/>
                    <a:p>
                      <a:endParaRPr lang="en-US" dirty="0"/>
                    </a:p>
                  </a:txBody>
                  <a:tcPr>
                    <a:solidFill>
                      <a:srgbClr val="7030A0"/>
                    </a:solidFill>
                  </a:tcPr>
                </a:tc>
                <a:tc>
                  <a:txBody>
                    <a:bodyPr/>
                    <a:lstStyle/>
                    <a:p>
                      <a:endParaRPr lang="en-US" dirty="0"/>
                    </a:p>
                  </a:txBody>
                  <a:tcPr>
                    <a:solidFill>
                      <a:srgbClr val="7030A0"/>
                    </a:solidFill>
                  </a:tcPr>
                </a:tc>
                <a:tc>
                  <a:txBody>
                    <a:bodyPr/>
                    <a:lstStyle/>
                    <a:p>
                      <a:endParaRPr lang="en-US" dirty="0"/>
                    </a:p>
                  </a:txBody>
                  <a:tcPr>
                    <a:solidFill>
                      <a:srgbClr val="7030A0"/>
                    </a:solidFill>
                  </a:tcPr>
                </a:tc>
                <a:tc>
                  <a:txBody>
                    <a:bodyPr/>
                    <a:lstStyle/>
                    <a:p>
                      <a:endParaRPr lang="en-US" dirty="0"/>
                    </a:p>
                  </a:txBody>
                  <a:tcPr>
                    <a:solidFill>
                      <a:srgbClr val="7030A0"/>
                    </a:solidFill>
                  </a:tcPr>
                </a:tc>
                <a:tc>
                  <a:txBody>
                    <a:bodyPr/>
                    <a:lstStyle/>
                    <a:p>
                      <a:endParaRPr lang="en-US" dirty="0"/>
                    </a:p>
                  </a:txBody>
                  <a:tcPr>
                    <a:solidFill>
                      <a:srgbClr val="7030A0"/>
                    </a:solidFill>
                  </a:tcPr>
                </a:tc>
                <a:tc>
                  <a:txBody>
                    <a:bodyPr/>
                    <a:lstStyle/>
                    <a:p>
                      <a:endParaRPr lang="en-US" dirty="0"/>
                    </a:p>
                  </a:txBody>
                  <a:tcPr>
                    <a:solidFill>
                      <a:srgbClr val="7030A0"/>
                    </a:solidFill>
                  </a:tcPr>
                </a:tc>
                <a:tc>
                  <a:txBody>
                    <a:bodyPr/>
                    <a:lstStyle/>
                    <a:p>
                      <a:endParaRPr lang="en-US" dirty="0"/>
                    </a:p>
                  </a:txBody>
                  <a:tcPr>
                    <a:solidFill>
                      <a:srgbClr val="7030A0"/>
                    </a:solidFill>
                  </a:tcPr>
                </a:tc>
                <a:tc>
                  <a:txBody>
                    <a:bodyPr/>
                    <a:lstStyle/>
                    <a:p>
                      <a:endParaRPr lang="en-US" dirty="0"/>
                    </a:p>
                  </a:txBody>
                  <a:tcPr>
                    <a:solidFill>
                      <a:srgbClr val="7030A0"/>
                    </a:solidFill>
                  </a:tcPr>
                </a:tc>
                <a:tc>
                  <a:txBody>
                    <a:bodyPr/>
                    <a:lstStyle/>
                    <a:p>
                      <a:endParaRPr lang="en-US" dirty="0"/>
                    </a:p>
                  </a:txBody>
                  <a:tcPr>
                    <a:solidFill>
                      <a:srgbClr val="7030A0"/>
                    </a:solidFill>
                  </a:tcPr>
                </a:tc>
                <a:tc>
                  <a:txBody>
                    <a:bodyPr/>
                    <a:lstStyle/>
                    <a:p>
                      <a:endParaRPr lang="en-US" dirty="0"/>
                    </a:p>
                  </a:txBody>
                  <a:tcPr>
                    <a:solidFill>
                      <a:srgbClr val="7030A0"/>
                    </a:solidFill>
                  </a:tcPr>
                </a:tc>
                <a:extLst>
                  <a:ext uri="{0D108BD9-81ED-4DB2-BD59-A6C34878D82A}">
                    <a16:rowId xmlns:a16="http://schemas.microsoft.com/office/drawing/2014/main" val="1367006234"/>
                  </a:ext>
                </a:extLst>
              </a:tr>
              <a:tr h="370840">
                <a:tc>
                  <a:txBody>
                    <a:bodyPr/>
                    <a:lstStyle/>
                    <a:p>
                      <a:endParaRPr lang="en-US" dirty="0"/>
                    </a:p>
                  </a:txBody>
                  <a:tcPr>
                    <a:solidFill>
                      <a:srgbClr val="FFC000"/>
                    </a:solidFill>
                  </a:tcPr>
                </a:tc>
                <a:tc>
                  <a:txBody>
                    <a:bodyPr/>
                    <a:lstStyle/>
                    <a:p>
                      <a:endParaRPr lang="en-US" dirty="0"/>
                    </a:p>
                  </a:txBody>
                  <a:tcPr>
                    <a:solidFill>
                      <a:srgbClr val="FFC000"/>
                    </a:solidFill>
                  </a:tcPr>
                </a:tc>
                <a:tc>
                  <a:txBody>
                    <a:bodyPr/>
                    <a:lstStyle/>
                    <a:p>
                      <a:endParaRPr lang="en-US" dirty="0"/>
                    </a:p>
                  </a:txBody>
                  <a:tcPr>
                    <a:solidFill>
                      <a:srgbClr val="FFC000"/>
                    </a:solidFill>
                  </a:tcPr>
                </a:tc>
                <a:tc>
                  <a:txBody>
                    <a:bodyPr/>
                    <a:lstStyle/>
                    <a:p>
                      <a:endParaRPr lang="en-US" dirty="0"/>
                    </a:p>
                  </a:txBody>
                  <a:tcPr>
                    <a:solidFill>
                      <a:srgbClr val="FFC000"/>
                    </a:solidFill>
                  </a:tcPr>
                </a:tc>
                <a:tc>
                  <a:txBody>
                    <a:bodyPr/>
                    <a:lstStyle/>
                    <a:p>
                      <a:endParaRPr lang="en-US" dirty="0"/>
                    </a:p>
                  </a:txBody>
                  <a:tcPr>
                    <a:solidFill>
                      <a:srgbClr val="FFC000"/>
                    </a:solidFill>
                  </a:tcPr>
                </a:tc>
                <a:tc>
                  <a:txBody>
                    <a:bodyPr/>
                    <a:lstStyle/>
                    <a:p>
                      <a:endParaRPr lang="en-US" dirty="0"/>
                    </a:p>
                  </a:txBody>
                  <a:tcPr>
                    <a:solidFill>
                      <a:srgbClr val="FFC000"/>
                    </a:solidFill>
                  </a:tcPr>
                </a:tc>
                <a:tc>
                  <a:txBody>
                    <a:bodyPr/>
                    <a:lstStyle/>
                    <a:p>
                      <a:endParaRPr lang="en-US" dirty="0"/>
                    </a:p>
                  </a:txBody>
                  <a:tcPr>
                    <a:solidFill>
                      <a:srgbClr val="FFC000"/>
                    </a:solidFill>
                  </a:tcPr>
                </a:tc>
                <a:tc>
                  <a:txBody>
                    <a:bodyPr/>
                    <a:lstStyle/>
                    <a:p>
                      <a:endParaRPr lang="en-US" dirty="0"/>
                    </a:p>
                  </a:txBody>
                  <a:tcPr>
                    <a:solidFill>
                      <a:srgbClr val="FFC000"/>
                    </a:solidFill>
                  </a:tcPr>
                </a:tc>
                <a:tc>
                  <a:txBody>
                    <a:bodyPr/>
                    <a:lstStyle/>
                    <a:p>
                      <a:endParaRPr lang="en-US" dirty="0"/>
                    </a:p>
                  </a:txBody>
                  <a:tcPr>
                    <a:solidFill>
                      <a:srgbClr val="FFC000"/>
                    </a:solidFill>
                  </a:tcPr>
                </a:tc>
                <a:tc>
                  <a:txBody>
                    <a:bodyPr/>
                    <a:lstStyle/>
                    <a:p>
                      <a:endParaRPr lang="en-US" dirty="0"/>
                    </a:p>
                  </a:txBody>
                  <a:tcPr>
                    <a:solidFill>
                      <a:srgbClr val="FFC000"/>
                    </a:solidFill>
                  </a:tcPr>
                </a:tc>
                <a:tc>
                  <a:txBody>
                    <a:bodyPr/>
                    <a:lstStyle/>
                    <a:p>
                      <a:endParaRPr lang="en-US" dirty="0"/>
                    </a:p>
                  </a:txBody>
                  <a:tcPr>
                    <a:solidFill>
                      <a:srgbClr val="FFC000"/>
                    </a:solidFill>
                  </a:tcPr>
                </a:tc>
                <a:tc>
                  <a:txBody>
                    <a:bodyPr/>
                    <a:lstStyle/>
                    <a:p>
                      <a:endParaRPr lang="en-US" dirty="0"/>
                    </a:p>
                  </a:txBody>
                  <a:tcPr>
                    <a:solidFill>
                      <a:srgbClr val="FFC000"/>
                    </a:solidFill>
                  </a:tcPr>
                </a:tc>
                <a:tc>
                  <a:txBody>
                    <a:bodyPr/>
                    <a:lstStyle/>
                    <a:p>
                      <a:endParaRPr lang="en-US" dirty="0"/>
                    </a:p>
                  </a:txBody>
                  <a:tcPr>
                    <a:solidFill>
                      <a:srgbClr val="FFC000"/>
                    </a:solidFill>
                  </a:tcPr>
                </a:tc>
                <a:tc>
                  <a:txBody>
                    <a:bodyPr/>
                    <a:lstStyle/>
                    <a:p>
                      <a:endParaRPr lang="en-US" dirty="0"/>
                    </a:p>
                  </a:txBody>
                  <a:tcPr>
                    <a:solidFill>
                      <a:srgbClr val="FFC000"/>
                    </a:solidFill>
                  </a:tcPr>
                </a:tc>
                <a:tc>
                  <a:txBody>
                    <a:bodyPr/>
                    <a:lstStyle/>
                    <a:p>
                      <a:endParaRPr lang="en-US" dirty="0"/>
                    </a:p>
                  </a:txBody>
                  <a:tcPr>
                    <a:solidFill>
                      <a:srgbClr val="FFC000"/>
                    </a:solidFill>
                  </a:tcPr>
                </a:tc>
                <a:tc>
                  <a:txBody>
                    <a:bodyPr/>
                    <a:lstStyle/>
                    <a:p>
                      <a:endParaRPr lang="en-US" dirty="0"/>
                    </a:p>
                  </a:txBody>
                  <a:tcPr>
                    <a:solidFill>
                      <a:srgbClr val="FFC000"/>
                    </a:solidFill>
                  </a:tcPr>
                </a:tc>
                <a:tc>
                  <a:txBody>
                    <a:bodyPr/>
                    <a:lstStyle/>
                    <a:p>
                      <a:endParaRPr lang="en-US" dirty="0"/>
                    </a:p>
                  </a:txBody>
                  <a:tcPr>
                    <a:solidFill>
                      <a:srgbClr val="FFC000"/>
                    </a:solidFill>
                  </a:tcPr>
                </a:tc>
                <a:tc>
                  <a:txBody>
                    <a:bodyPr/>
                    <a:lstStyle/>
                    <a:p>
                      <a:endParaRPr lang="en-US" dirty="0"/>
                    </a:p>
                  </a:txBody>
                  <a:tcPr>
                    <a:solidFill>
                      <a:srgbClr val="FFC000"/>
                    </a:solidFill>
                  </a:tcPr>
                </a:tc>
                <a:tc>
                  <a:txBody>
                    <a:bodyPr/>
                    <a:lstStyle/>
                    <a:p>
                      <a:endParaRPr lang="en-US" dirty="0"/>
                    </a:p>
                  </a:txBody>
                  <a:tcPr>
                    <a:solidFill>
                      <a:srgbClr val="FFC000"/>
                    </a:solidFill>
                  </a:tcPr>
                </a:tc>
                <a:tc>
                  <a:txBody>
                    <a:bodyPr/>
                    <a:lstStyle/>
                    <a:p>
                      <a:endParaRPr lang="en-US" dirty="0"/>
                    </a:p>
                  </a:txBody>
                  <a:tcPr>
                    <a:solidFill>
                      <a:srgbClr val="FFC000"/>
                    </a:solidFill>
                  </a:tcPr>
                </a:tc>
                <a:extLst>
                  <a:ext uri="{0D108BD9-81ED-4DB2-BD59-A6C34878D82A}">
                    <a16:rowId xmlns:a16="http://schemas.microsoft.com/office/drawing/2014/main" val="38526336"/>
                  </a:ext>
                </a:extLst>
              </a:tr>
            </a:tbl>
          </a:graphicData>
        </a:graphic>
      </p:graphicFrame>
      <p:sp>
        <p:nvSpPr>
          <p:cNvPr id="5" name="TextBox 4">
            <a:extLst>
              <a:ext uri="{FF2B5EF4-FFF2-40B4-BE49-F238E27FC236}">
                <a16:creationId xmlns:a16="http://schemas.microsoft.com/office/drawing/2014/main" id="{EB5CFCB4-E25F-4EE1-AEFA-62EA7524037F}"/>
              </a:ext>
            </a:extLst>
          </p:cNvPr>
          <p:cNvSpPr txBox="1"/>
          <p:nvPr/>
        </p:nvSpPr>
        <p:spPr>
          <a:xfrm>
            <a:off x="54836" y="5914130"/>
            <a:ext cx="562975" cy="369332"/>
          </a:xfrm>
          <a:prstGeom prst="rect">
            <a:avLst/>
          </a:prstGeom>
          <a:noFill/>
        </p:spPr>
        <p:txBody>
          <a:bodyPr wrap="none" rtlCol="0">
            <a:spAutoFit/>
          </a:bodyPr>
          <a:lstStyle/>
          <a:p>
            <a:r>
              <a:rPr lang="en-US" b="1" dirty="0">
                <a:latin typeface="Lato" panose="020F0502020204030203" pitchFamily="34" charset="0"/>
                <a:ea typeface="Lato" panose="020F0502020204030203" pitchFamily="34" charset="0"/>
                <a:cs typeface="Lato" panose="020F0502020204030203" pitchFamily="34" charset="0"/>
              </a:rPr>
              <a:t>AM</a:t>
            </a:r>
          </a:p>
        </p:txBody>
      </p:sp>
      <p:sp>
        <p:nvSpPr>
          <p:cNvPr id="6" name="TextBox 5">
            <a:extLst>
              <a:ext uri="{FF2B5EF4-FFF2-40B4-BE49-F238E27FC236}">
                <a16:creationId xmlns:a16="http://schemas.microsoft.com/office/drawing/2014/main" id="{09394309-84C5-41B1-B6DE-6AA20200151E}"/>
              </a:ext>
            </a:extLst>
          </p:cNvPr>
          <p:cNvSpPr txBox="1"/>
          <p:nvPr/>
        </p:nvSpPr>
        <p:spPr>
          <a:xfrm>
            <a:off x="54836" y="6283408"/>
            <a:ext cx="545342" cy="369332"/>
          </a:xfrm>
          <a:prstGeom prst="rect">
            <a:avLst/>
          </a:prstGeom>
          <a:noFill/>
        </p:spPr>
        <p:txBody>
          <a:bodyPr wrap="none" rtlCol="0">
            <a:spAutoFit/>
          </a:bodyPr>
          <a:lstStyle/>
          <a:p>
            <a:r>
              <a:rPr lang="en-US" b="1" dirty="0">
                <a:latin typeface="Lato" panose="020F0502020204030203" pitchFamily="34" charset="0"/>
                <a:ea typeface="Lato" panose="020F0502020204030203" pitchFamily="34" charset="0"/>
                <a:cs typeface="Lato" panose="020F0502020204030203" pitchFamily="34" charset="0"/>
              </a:rPr>
              <a:t>PM</a:t>
            </a:r>
          </a:p>
        </p:txBody>
      </p:sp>
      <p:sp>
        <p:nvSpPr>
          <p:cNvPr id="7" name="TextBox 6">
            <a:extLst>
              <a:ext uri="{FF2B5EF4-FFF2-40B4-BE49-F238E27FC236}">
                <a16:creationId xmlns:a16="http://schemas.microsoft.com/office/drawing/2014/main" id="{2FFA9913-B47C-48CB-80D7-9D63468EE847}"/>
              </a:ext>
            </a:extLst>
          </p:cNvPr>
          <p:cNvSpPr txBox="1"/>
          <p:nvPr/>
        </p:nvSpPr>
        <p:spPr>
          <a:xfrm>
            <a:off x="7750303" y="2861828"/>
            <a:ext cx="1005403" cy="369332"/>
          </a:xfrm>
          <a:prstGeom prst="rect">
            <a:avLst/>
          </a:prstGeom>
          <a:solidFill>
            <a:srgbClr val="7030A0"/>
          </a:solidFill>
          <a:effectLst/>
        </p:spPr>
        <p:txBody>
          <a:bodyPr wrap="square" rtlCol="0">
            <a:spAutoFit/>
          </a:bodyPr>
          <a:lstStyle/>
          <a:p>
            <a:pPr algn="ctr"/>
            <a:r>
              <a:rPr lang="en-US" b="1" dirty="0">
                <a:solidFill>
                  <a:schemeClr val="bg1"/>
                </a:solidFill>
                <a:latin typeface="Lato" panose="020F0502020204030203" pitchFamily="34" charset="0"/>
                <a:ea typeface="Lato" panose="020F0502020204030203" pitchFamily="34" charset="0"/>
                <a:cs typeface="Lato" panose="020F0502020204030203" pitchFamily="34" charset="0"/>
              </a:rPr>
              <a:t>SEMDS</a:t>
            </a:r>
          </a:p>
        </p:txBody>
      </p:sp>
      <p:sp>
        <p:nvSpPr>
          <p:cNvPr id="8" name="TextBox 7">
            <a:extLst>
              <a:ext uri="{FF2B5EF4-FFF2-40B4-BE49-F238E27FC236}">
                <a16:creationId xmlns:a16="http://schemas.microsoft.com/office/drawing/2014/main" id="{1D99777B-7DF1-4BBF-BB02-5ACFAC569E77}"/>
              </a:ext>
            </a:extLst>
          </p:cNvPr>
          <p:cNvSpPr txBox="1"/>
          <p:nvPr/>
        </p:nvSpPr>
        <p:spPr>
          <a:xfrm>
            <a:off x="7682976" y="4862120"/>
            <a:ext cx="1140057" cy="369332"/>
          </a:xfrm>
          <a:prstGeom prst="rect">
            <a:avLst/>
          </a:prstGeom>
          <a:solidFill>
            <a:srgbClr val="FFC000"/>
          </a:solidFill>
          <a:effectLst/>
        </p:spPr>
        <p:txBody>
          <a:bodyPr wrap="none" rtlCol="0">
            <a:spAutoFit/>
          </a:bodyPr>
          <a:lstStyle/>
          <a:p>
            <a:pPr algn="ctr"/>
            <a:r>
              <a:rPr lang="en-US" b="1" dirty="0">
                <a:latin typeface="Lato" panose="020F0502020204030203" pitchFamily="34" charset="0"/>
                <a:ea typeface="Lato" panose="020F0502020204030203" pitchFamily="34" charset="0"/>
                <a:cs typeface="Lato" panose="020F0502020204030203" pitchFamily="34" charset="0"/>
              </a:rPr>
              <a:t>DSMCER</a:t>
            </a:r>
          </a:p>
        </p:txBody>
      </p:sp>
    </p:spTree>
    <p:extLst>
      <p:ext uri="{BB962C8B-B14F-4D97-AF65-F5344CB8AC3E}">
        <p14:creationId xmlns:p14="http://schemas.microsoft.com/office/powerpoint/2010/main" val="3719397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animBg="1"/>
      <p:bldP spid="8"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Lato" panose="020F0502020204030203" pitchFamily="34" charset="0"/>
                <a:ea typeface="Lato" panose="020F0502020204030203" pitchFamily="34" charset="0"/>
                <a:cs typeface="Lato" panose="020F0502020204030203" pitchFamily="34" charset="0"/>
              </a:rPr>
              <a:t>Two quarters of courses in one!</a:t>
            </a:r>
          </a:p>
        </p:txBody>
      </p:sp>
      <p:sp>
        <p:nvSpPr>
          <p:cNvPr id="9" name="Content Placeholder 8">
            <a:extLst>
              <a:ext uri="{FF2B5EF4-FFF2-40B4-BE49-F238E27FC236}">
                <a16:creationId xmlns:a16="http://schemas.microsoft.com/office/drawing/2014/main" id="{9B20953F-1FF0-B048-A43D-981AF7DF254F}"/>
              </a:ext>
            </a:extLst>
          </p:cNvPr>
          <p:cNvSpPr>
            <a:spLocks noGrp="1"/>
          </p:cNvSpPr>
          <p:nvPr>
            <p:ph idx="1"/>
          </p:nvPr>
        </p:nvSpPr>
        <p:spPr>
          <a:xfrm>
            <a:off x="182880" y="1600200"/>
            <a:ext cx="8961120" cy="5057172"/>
          </a:xfrm>
        </p:spPr>
        <p:txBody>
          <a:bodyPr>
            <a:normAutofit/>
          </a:bodyPr>
          <a:lstStyle/>
          <a:p>
            <a:r>
              <a:rPr lang="en-US" dirty="0"/>
              <a:t>Two quarter courses make up training</a:t>
            </a:r>
          </a:p>
          <a:p>
            <a:pPr lvl="1"/>
            <a:r>
              <a:rPr lang="en-US" dirty="0">
                <a:solidFill>
                  <a:srgbClr val="7030A0"/>
                </a:solidFill>
              </a:rPr>
              <a:t>CHEME 546: Software Engineering for Molecular Data Scientists (SEMDS)</a:t>
            </a:r>
          </a:p>
          <a:p>
            <a:pPr lvl="2"/>
            <a:r>
              <a:rPr lang="en-US" dirty="0"/>
              <a:t>One quarter (10 weeks)</a:t>
            </a:r>
          </a:p>
          <a:p>
            <a:pPr lvl="1"/>
            <a:r>
              <a:rPr lang="en-US" dirty="0">
                <a:solidFill>
                  <a:schemeClr val="accent6">
                    <a:lumMod val="50000"/>
                  </a:schemeClr>
                </a:solidFill>
              </a:rPr>
              <a:t>CHEME 545: Data Science Methods for Chemical Engineering Research (DSMCER)</a:t>
            </a:r>
          </a:p>
          <a:p>
            <a:pPr lvl="2"/>
            <a:r>
              <a:rPr lang="en-US" dirty="0"/>
              <a:t>One quarter (10 weeks)</a:t>
            </a:r>
          </a:p>
          <a:p>
            <a:r>
              <a:rPr lang="en-US" dirty="0"/>
              <a:t>We run these concurrently</a:t>
            </a:r>
          </a:p>
        </p:txBody>
      </p:sp>
      <p:sp>
        <p:nvSpPr>
          <p:cNvPr id="7" name="TextBox 6">
            <a:extLst>
              <a:ext uri="{FF2B5EF4-FFF2-40B4-BE49-F238E27FC236}">
                <a16:creationId xmlns:a16="http://schemas.microsoft.com/office/drawing/2014/main" id="{2FFA9913-B47C-48CB-80D7-9D63468EE847}"/>
              </a:ext>
            </a:extLst>
          </p:cNvPr>
          <p:cNvSpPr txBox="1"/>
          <p:nvPr/>
        </p:nvSpPr>
        <p:spPr>
          <a:xfrm>
            <a:off x="7750303" y="2861828"/>
            <a:ext cx="1005403" cy="369332"/>
          </a:xfrm>
          <a:prstGeom prst="rect">
            <a:avLst/>
          </a:prstGeom>
          <a:solidFill>
            <a:srgbClr val="7030A0"/>
          </a:solidFill>
          <a:effectLst/>
        </p:spPr>
        <p:txBody>
          <a:bodyPr wrap="square" rtlCol="0">
            <a:spAutoFit/>
          </a:bodyPr>
          <a:lstStyle/>
          <a:p>
            <a:pPr algn="ctr"/>
            <a:r>
              <a:rPr lang="en-US" b="1" dirty="0">
                <a:solidFill>
                  <a:schemeClr val="bg1"/>
                </a:solidFill>
                <a:latin typeface="Lato" panose="020F0502020204030203" pitchFamily="34" charset="0"/>
                <a:ea typeface="Lato" panose="020F0502020204030203" pitchFamily="34" charset="0"/>
                <a:cs typeface="Lato" panose="020F0502020204030203" pitchFamily="34" charset="0"/>
              </a:rPr>
              <a:t>SEMDS</a:t>
            </a:r>
          </a:p>
        </p:txBody>
      </p:sp>
      <p:sp>
        <p:nvSpPr>
          <p:cNvPr id="8" name="TextBox 7">
            <a:extLst>
              <a:ext uri="{FF2B5EF4-FFF2-40B4-BE49-F238E27FC236}">
                <a16:creationId xmlns:a16="http://schemas.microsoft.com/office/drawing/2014/main" id="{1D99777B-7DF1-4BBF-BB02-5ACFAC569E77}"/>
              </a:ext>
            </a:extLst>
          </p:cNvPr>
          <p:cNvSpPr txBox="1"/>
          <p:nvPr/>
        </p:nvSpPr>
        <p:spPr>
          <a:xfrm>
            <a:off x="7682976" y="4862120"/>
            <a:ext cx="1140057" cy="369332"/>
          </a:xfrm>
          <a:prstGeom prst="rect">
            <a:avLst/>
          </a:prstGeom>
          <a:solidFill>
            <a:srgbClr val="FFC000"/>
          </a:solidFill>
          <a:effectLst/>
        </p:spPr>
        <p:txBody>
          <a:bodyPr wrap="none" rtlCol="0">
            <a:spAutoFit/>
          </a:bodyPr>
          <a:lstStyle/>
          <a:p>
            <a:pPr algn="ctr"/>
            <a:r>
              <a:rPr lang="en-US" b="1" dirty="0">
                <a:latin typeface="Lato" panose="020F0502020204030203" pitchFamily="34" charset="0"/>
                <a:ea typeface="Lato" panose="020F0502020204030203" pitchFamily="34" charset="0"/>
                <a:cs typeface="Lato" panose="020F0502020204030203" pitchFamily="34" charset="0"/>
              </a:rPr>
              <a:t>DSMCER</a:t>
            </a:r>
          </a:p>
        </p:txBody>
      </p:sp>
      <p:graphicFrame>
        <p:nvGraphicFramePr>
          <p:cNvPr id="10" name="Content Placeholder 5">
            <a:extLst>
              <a:ext uri="{FF2B5EF4-FFF2-40B4-BE49-F238E27FC236}">
                <a16:creationId xmlns:a16="http://schemas.microsoft.com/office/drawing/2014/main" id="{4EE99A38-897B-49E9-9A7C-974AC908CAC9}"/>
              </a:ext>
            </a:extLst>
          </p:cNvPr>
          <p:cNvGraphicFramePr>
            <a:graphicFrameLocks/>
          </p:cNvGraphicFramePr>
          <p:nvPr>
            <p:extLst>
              <p:ext uri="{D42A27DB-BD31-4B8C-83A1-F6EECF244321}">
                <p14:modId xmlns:p14="http://schemas.microsoft.com/office/powerpoint/2010/main" val="1616615575"/>
              </p:ext>
            </p:extLst>
          </p:nvPr>
        </p:nvGraphicFramePr>
        <p:xfrm>
          <a:off x="526106" y="5568413"/>
          <a:ext cx="8229600" cy="111252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306774372"/>
                    </a:ext>
                  </a:extLst>
                </a:gridCol>
                <a:gridCol w="411480">
                  <a:extLst>
                    <a:ext uri="{9D8B030D-6E8A-4147-A177-3AD203B41FA5}">
                      <a16:colId xmlns:a16="http://schemas.microsoft.com/office/drawing/2014/main" val="4268224617"/>
                    </a:ext>
                  </a:extLst>
                </a:gridCol>
                <a:gridCol w="411480">
                  <a:extLst>
                    <a:ext uri="{9D8B030D-6E8A-4147-A177-3AD203B41FA5}">
                      <a16:colId xmlns:a16="http://schemas.microsoft.com/office/drawing/2014/main" val="2793783420"/>
                    </a:ext>
                  </a:extLst>
                </a:gridCol>
                <a:gridCol w="411480">
                  <a:extLst>
                    <a:ext uri="{9D8B030D-6E8A-4147-A177-3AD203B41FA5}">
                      <a16:colId xmlns:a16="http://schemas.microsoft.com/office/drawing/2014/main" val="615464979"/>
                    </a:ext>
                  </a:extLst>
                </a:gridCol>
                <a:gridCol w="411480">
                  <a:extLst>
                    <a:ext uri="{9D8B030D-6E8A-4147-A177-3AD203B41FA5}">
                      <a16:colId xmlns:a16="http://schemas.microsoft.com/office/drawing/2014/main" val="1606422385"/>
                    </a:ext>
                  </a:extLst>
                </a:gridCol>
                <a:gridCol w="411480">
                  <a:extLst>
                    <a:ext uri="{9D8B030D-6E8A-4147-A177-3AD203B41FA5}">
                      <a16:colId xmlns:a16="http://schemas.microsoft.com/office/drawing/2014/main" val="1279734725"/>
                    </a:ext>
                  </a:extLst>
                </a:gridCol>
                <a:gridCol w="411480">
                  <a:extLst>
                    <a:ext uri="{9D8B030D-6E8A-4147-A177-3AD203B41FA5}">
                      <a16:colId xmlns:a16="http://schemas.microsoft.com/office/drawing/2014/main" val="3915519747"/>
                    </a:ext>
                  </a:extLst>
                </a:gridCol>
                <a:gridCol w="411480">
                  <a:extLst>
                    <a:ext uri="{9D8B030D-6E8A-4147-A177-3AD203B41FA5}">
                      <a16:colId xmlns:a16="http://schemas.microsoft.com/office/drawing/2014/main" val="3400307017"/>
                    </a:ext>
                  </a:extLst>
                </a:gridCol>
                <a:gridCol w="411480">
                  <a:extLst>
                    <a:ext uri="{9D8B030D-6E8A-4147-A177-3AD203B41FA5}">
                      <a16:colId xmlns:a16="http://schemas.microsoft.com/office/drawing/2014/main" val="4030438101"/>
                    </a:ext>
                  </a:extLst>
                </a:gridCol>
                <a:gridCol w="411480">
                  <a:extLst>
                    <a:ext uri="{9D8B030D-6E8A-4147-A177-3AD203B41FA5}">
                      <a16:colId xmlns:a16="http://schemas.microsoft.com/office/drawing/2014/main" val="3268514296"/>
                    </a:ext>
                  </a:extLst>
                </a:gridCol>
                <a:gridCol w="411480">
                  <a:extLst>
                    <a:ext uri="{9D8B030D-6E8A-4147-A177-3AD203B41FA5}">
                      <a16:colId xmlns:a16="http://schemas.microsoft.com/office/drawing/2014/main" val="3044975776"/>
                    </a:ext>
                  </a:extLst>
                </a:gridCol>
                <a:gridCol w="411480">
                  <a:extLst>
                    <a:ext uri="{9D8B030D-6E8A-4147-A177-3AD203B41FA5}">
                      <a16:colId xmlns:a16="http://schemas.microsoft.com/office/drawing/2014/main" val="4140023459"/>
                    </a:ext>
                  </a:extLst>
                </a:gridCol>
                <a:gridCol w="411480">
                  <a:extLst>
                    <a:ext uri="{9D8B030D-6E8A-4147-A177-3AD203B41FA5}">
                      <a16:colId xmlns:a16="http://schemas.microsoft.com/office/drawing/2014/main" val="4170699844"/>
                    </a:ext>
                  </a:extLst>
                </a:gridCol>
                <a:gridCol w="411480">
                  <a:extLst>
                    <a:ext uri="{9D8B030D-6E8A-4147-A177-3AD203B41FA5}">
                      <a16:colId xmlns:a16="http://schemas.microsoft.com/office/drawing/2014/main" val="4055338445"/>
                    </a:ext>
                  </a:extLst>
                </a:gridCol>
                <a:gridCol w="411480">
                  <a:extLst>
                    <a:ext uri="{9D8B030D-6E8A-4147-A177-3AD203B41FA5}">
                      <a16:colId xmlns:a16="http://schemas.microsoft.com/office/drawing/2014/main" val="2579307184"/>
                    </a:ext>
                  </a:extLst>
                </a:gridCol>
                <a:gridCol w="411480">
                  <a:extLst>
                    <a:ext uri="{9D8B030D-6E8A-4147-A177-3AD203B41FA5}">
                      <a16:colId xmlns:a16="http://schemas.microsoft.com/office/drawing/2014/main" val="559699521"/>
                    </a:ext>
                  </a:extLst>
                </a:gridCol>
                <a:gridCol w="411480">
                  <a:extLst>
                    <a:ext uri="{9D8B030D-6E8A-4147-A177-3AD203B41FA5}">
                      <a16:colId xmlns:a16="http://schemas.microsoft.com/office/drawing/2014/main" val="3168596760"/>
                    </a:ext>
                  </a:extLst>
                </a:gridCol>
                <a:gridCol w="411480">
                  <a:extLst>
                    <a:ext uri="{9D8B030D-6E8A-4147-A177-3AD203B41FA5}">
                      <a16:colId xmlns:a16="http://schemas.microsoft.com/office/drawing/2014/main" val="3985745943"/>
                    </a:ext>
                  </a:extLst>
                </a:gridCol>
                <a:gridCol w="411480">
                  <a:extLst>
                    <a:ext uri="{9D8B030D-6E8A-4147-A177-3AD203B41FA5}">
                      <a16:colId xmlns:a16="http://schemas.microsoft.com/office/drawing/2014/main" val="2233587032"/>
                    </a:ext>
                  </a:extLst>
                </a:gridCol>
                <a:gridCol w="411480">
                  <a:extLst>
                    <a:ext uri="{9D8B030D-6E8A-4147-A177-3AD203B41FA5}">
                      <a16:colId xmlns:a16="http://schemas.microsoft.com/office/drawing/2014/main" val="1095249320"/>
                    </a:ext>
                  </a:extLst>
                </a:gridCol>
              </a:tblGrid>
              <a:tr h="370840">
                <a:tc gridSpan="2">
                  <a:txBody>
                    <a:bodyPr/>
                    <a:lstStyle/>
                    <a:p>
                      <a:pPr algn="ctr"/>
                      <a:r>
                        <a:rPr lang="en-US" sz="1400" b="0" dirty="0"/>
                        <a:t>Week 1</a:t>
                      </a:r>
                    </a:p>
                  </a:txBody>
                  <a:tcPr anchor="b">
                    <a:lnR w="12700" cap="flat" cmpd="sng" algn="ctr">
                      <a:solidFill>
                        <a:schemeClr val="tx1"/>
                      </a:solidFill>
                      <a:prstDash val="solid"/>
                      <a:round/>
                      <a:headEnd type="none" w="med" len="med"/>
                      <a:tailEnd type="none" w="med" len="med"/>
                    </a:lnR>
                    <a:noFill/>
                  </a:tcPr>
                </a:tc>
                <a:tc hMerge="1">
                  <a:txBody>
                    <a:bodyPr/>
                    <a:lstStyle/>
                    <a:p>
                      <a:pPr algn="ctr"/>
                      <a:endParaRPr lang="en-US" sz="1200" dirty="0"/>
                    </a:p>
                  </a:txBody>
                  <a:tcPr anchor="b">
                    <a:noFill/>
                  </a:tcPr>
                </a:tc>
                <a:tc gridSpan="2">
                  <a:txBody>
                    <a:bodyPr/>
                    <a:lstStyle/>
                    <a:p>
                      <a:pPr algn="ctr"/>
                      <a:r>
                        <a:rPr lang="en-US" sz="1400" dirty="0"/>
                        <a:t>Week 2</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hMerge="1">
                  <a:txBody>
                    <a:bodyPr/>
                    <a:lstStyle/>
                    <a:p>
                      <a:pPr algn="ctr"/>
                      <a:endParaRPr lang="en-US" sz="1200" dirty="0"/>
                    </a:p>
                  </a:txBody>
                  <a:tcPr anchor="b">
                    <a:noFill/>
                  </a:tcPr>
                </a:tc>
                <a:tc gridSpan="2">
                  <a:txBody>
                    <a:bodyPr/>
                    <a:lstStyle/>
                    <a:p>
                      <a:pPr algn="ctr"/>
                      <a:r>
                        <a:rPr lang="en-US" sz="1400" dirty="0"/>
                        <a:t>Week 3</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hMerge="1">
                  <a:txBody>
                    <a:bodyPr/>
                    <a:lstStyle/>
                    <a:p>
                      <a:pPr algn="ctr"/>
                      <a:endParaRPr lang="en-US" sz="1200" dirty="0"/>
                    </a:p>
                  </a:txBody>
                  <a:tcPr anchor="b">
                    <a:noFill/>
                  </a:tcPr>
                </a:tc>
                <a:tc gridSpan="2">
                  <a:txBody>
                    <a:bodyPr/>
                    <a:lstStyle/>
                    <a:p>
                      <a:pPr algn="ctr"/>
                      <a:r>
                        <a:rPr lang="en-US" sz="1400" dirty="0"/>
                        <a:t>Week 4</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hMerge="1">
                  <a:txBody>
                    <a:bodyPr/>
                    <a:lstStyle/>
                    <a:p>
                      <a:pPr algn="ctr"/>
                      <a:endParaRPr lang="en-US" sz="1200" dirty="0"/>
                    </a:p>
                  </a:txBody>
                  <a:tcPr anchor="b">
                    <a:noFill/>
                  </a:tcPr>
                </a:tc>
                <a:tc gridSpan="2">
                  <a:txBody>
                    <a:bodyPr/>
                    <a:lstStyle/>
                    <a:p>
                      <a:pPr algn="ctr"/>
                      <a:r>
                        <a:rPr lang="en-US" sz="1400" dirty="0"/>
                        <a:t>Week 5</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hMerge="1">
                  <a:txBody>
                    <a:bodyPr/>
                    <a:lstStyle/>
                    <a:p>
                      <a:pPr algn="ctr"/>
                      <a:endParaRPr lang="en-US" sz="1200" dirty="0"/>
                    </a:p>
                  </a:txBody>
                  <a:tcPr anchor="b">
                    <a:noFill/>
                  </a:tcPr>
                </a:tc>
                <a:tc gridSpan="2">
                  <a:txBody>
                    <a:bodyPr/>
                    <a:lstStyle/>
                    <a:p>
                      <a:pPr algn="ctr"/>
                      <a:r>
                        <a:rPr lang="en-US" sz="1400" dirty="0"/>
                        <a:t>Week 6</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hMerge="1">
                  <a:txBody>
                    <a:bodyPr/>
                    <a:lstStyle/>
                    <a:p>
                      <a:pPr algn="ctr"/>
                      <a:endParaRPr lang="en-US" sz="1200" dirty="0"/>
                    </a:p>
                  </a:txBody>
                  <a:tcPr anchor="b">
                    <a:noFill/>
                  </a:tcPr>
                </a:tc>
                <a:tc gridSpan="2">
                  <a:txBody>
                    <a:bodyPr/>
                    <a:lstStyle/>
                    <a:p>
                      <a:pPr algn="ctr"/>
                      <a:r>
                        <a:rPr lang="en-US" sz="1400" dirty="0"/>
                        <a:t>Week 7</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hMerge="1">
                  <a:txBody>
                    <a:bodyPr/>
                    <a:lstStyle/>
                    <a:p>
                      <a:pPr algn="ctr"/>
                      <a:endParaRPr lang="en-US" sz="1200" dirty="0"/>
                    </a:p>
                  </a:txBody>
                  <a:tcPr anchor="b">
                    <a:noFill/>
                  </a:tcPr>
                </a:tc>
                <a:tc gridSpan="2">
                  <a:txBody>
                    <a:bodyPr/>
                    <a:lstStyle/>
                    <a:p>
                      <a:pPr algn="ctr"/>
                      <a:r>
                        <a:rPr lang="en-US" sz="1400" dirty="0"/>
                        <a:t>Week 8</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hMerge="1">
                  <a:txBody>
                    <a:bodyPr/>
                    <a:lstStyle/>
                    <a:p>
                      <a:pPr algn="ctr"/>
                      <a:endParaRPr lang="en-US" sz="1200" dirty="0"/>
                    </a:p>
                  </a:txBody>
                  <a:tcPr anchor="b">
                    <a:noFill/>
                  </a:tcPr>
                </a:tc>
                <a:tc gridSpan="2">
                  <a:txBody>
                    <a:bodyPr/>
                    <a:lstStyle/>
                    <a:p>
                      <a:pPr algn="ctr"/>
                      <a:r>
                        <a:rPr lang="en-US" sz="1400" dirty="0"/>
                        <a:t>Week 9</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hMerge="1">
                  <a:txBody>
                    <a:bodyPr/>
                    <a:lstStyle/>
                    <a:p>
                      <a:pPr algn="ctr"/>
                      <a:endParaRPr lang="en-US" sz="1200" dirty="0"/>
                    </a:p>
                  </a:txBody>
                  <a:tcPr anchor="b">
                    <a:noFill/>
                  </a:tcPr>
                </a:tc>
                <a:tc gridSpan="2">
                  <a:txBody>
                    <a:bodyPr/>
                    <a:lstStyle/>
                    <a:p>
                      <a:pPr algn="ctr"/>
                      <a:r>
                        <a:rPr lang="en-US" sz="1400" dirty="0"/>
                        <a:t>Week 10</a:t>
                      </a:r>
                    </a:p>
                  </a:txBody>
                  <a:tcPr anchor="b">
                    <a:lnL w="12700" cap="flat" cmpd="sng" algn="ctr">
                      <a:solidFill>
                        <a:schemeClr val="tx1"/>
                      </a:solidFill>
                      <a:prstDash val="solid"/>
                      <a:round/>
                      <a:headEnd type="none" w="med" len="med"/>
                      <a:tailEnd type="none" w="med" len="med"/>
                    </a:lnL>
                    <a:noFill/>
                  </a:tcPr>
                </a:tc>
                <a:tc hMerge="1">
                  <a:txBody>
                    <a:bodyPr/>
                    <a:lstStyle/>
                    <a:p>
                      <a:pPr algn="ctr"/>
                      <a:endParaRPr lang="en-US" sz="1200" dirty="0"/>
                    </a:p>
                  </a:txBody>
                  <a:tcPr anchor="b">
                    <a:noFill/>
                  </a:tcPr>
                </a:tc>
                <a:extLst>
                  <a:ext uri="{0D108BD9-81ED-4DB2-BD59-A6C34878D82A}">
                    <a16:rowId xmlns:a16="http://schemas.microsoft.com/office/drawing/2014/main" val="661351217"/>
                  </a:ext>
                </a:extLst>
              </a:tr>
              <a:tr h="370840">
                <a:tc>
                  <a:txBody>
                    <a:bodyPr/>
                    <a:lstStyle/>
                    <a:p>
                      <a:endParaRPr lang="en-US" dirty="0"/>
                    </a:p>
                  </a:txBody>
                  <a:tcPr>
                    <a:solidFill>
                      <a:srgbClr val="FFC100"/>
                    </a:solidFill>
                  </a:tcPr>
                </a:tc>
                <a:tc>
                  <a:txBody>
                    <a:bodyPr/>
                    <a:lstStyle/>
                    <a:p>
                      <a:endParaRPr lang="en-US" dirty="0"/>
                    </a:p>
                  </a:txBody>
                  <a:tcPr>
                    <a:solidFill>
                      <a:srgbClr val="7030A0"/>
                    </a:solidFill>
                  </a:tcPr>
                </a:tc>
                <a:tc>
                  <a:txBody>
                    <a:bodyPr/>
                    <a:lstStyle/>
                    <a:p>
                      <a:endParaRPr lang="en-US" dirty="0"/>
                    </a:p>
                  </a:txBody>
                  <a:tcPr>
                    <a:solidFill>
                      <a:srgbClr val="7030A0"/>
                    </a:solidFill>
                  </a:tcPr>
                </a:tc>
                <a:tc>
                  <a:txBody>
                    <a:bodyPr/>
                    <a:lstStyle/>
                    <a:p>
                      <a:endParaRPr lang="en-US" dirty="0"/>
                    </a:p>
                  </a:txBody>
                  <a:tcPr>
                    <a:solidFill>
                      <a:srgbClr val="7030A0"/>
                    </a:solidFill>
                  </a:tcPr>
                </a:tc>
                <a:tc>
                  <a:txBody>
                    <a:bodyPr/>
                    <a:lstStyle/>
                    <a:p>
                      <a:endParaRPr lang="en-US" dirty="0"/>
                    </a:p>
                  </a:txBody>
                  <a:tcPr>
                    <a:solidFill>
                      <a:srgbClr val="7030A0"/>
                    </a:solidFill>
                  </a:tcPr>
                </a:tc>
                <a:tc>
                  <a:txBody>
                    <a:bodyPr/>
                    <a:lstStyle/>
                    <a:p>
                      <a:endParaRPr lang="en-US" dirty="0"/>
                    </a:p>
                  </a:txBody>
                  <a:tcPr>
                    <a:solidFill>
                      <a:srgbClr val="FFC100"/>
                    </a:solidFill>
                  </a:tcPr>
                </a:tc>
                <a:tc>
                  <a:txBody>
                    <a:bodyPr/>
                    <a:lstStyle/>
                    <a:p>
                      <a:endParaRPr lang="en-US" dirty="0"/>
                    </a:p>
                  </a:txBody>
                  <a:tcPr>
                    <a:solidFill>
                      <a:srgbClr val="FFC000"/>
                    </a:solidFill>
                  </a:tcPr>
                </a:tc>
                <a:tc>
                  <a:txBody>
                    <a:bodyPr/>
                    <a:lstStyle/>
                    <a:p>
                      <a:endParaRPr lang="en-US" dirty="0"/>
                    </a:p>
                  </a:txBody>
                  <a:tcPr>
                    <a:solidFill>
                      <a:srgbClr val="FFC000"/>
                    </a:solidFill>
                  </a:tcPr>
                </a:tc>
                <a:tc>
                  <a:txBody>
                    <a:bodyPr/>
                    <a:lstStyle/>
                    <a:p>
                      <a:endParaRPr lang="en-US" dirty="0"/>
                    </a:p>
                  </a:txBody>
                  <a:tcPr>
                    <a:solidFill>
                      <a:srgbClr val="7030A0"/>
                    </a:solidFill>
                  </a:tcPr>
                </a:tc>
                <a:tc>
                  <a:txBody>
                    <a:bodyPr/>
                    <a:lstStyle/>
                    <a:p>
                      <a:endParaRPr lang="en-US" dirty="0"/>
                    </a:p>
                  </a:txBody>
                  <a:tcPr>
                    <a:solidFill>
                      <a:srgbClr val="7030A0"/>
                    </a:solidFill>
                  </a:tcPr>
                </a:tc>
                <a:tc>
                  <a:txBody>
                    <a:bodyPr/>
                    <a:lstStyle/>
                    <a:p>
                      <a:endParaRPr lang="en-US" dirty="0"/>
                    </a:p>
                  </a:txBody>
                  <a:tcPr>
                    <a:solidFill>
                      <a:srgbClr val="7030A0"/>
                    </a:solidFill>
                  </a:tcPr>
                </a:tc>
                <a:tc>
                  <a:txBody>
                    <a:bodyPr/>
                    <a:lstStyle/>
                    <a:p>
                      <a:endParaRPr lang="en-US" dirty="0"/>
                    </a:p>
                  </a:txBody>
                  <a:tcPr>
                    <a:solidFill>
                      <a:srgbClr val="FFC100"/>
                    </a:solidFill>
                  </a:tcPr>
                </a:tc>
                <a:tc>
                  <a:txBody>
                    <a:bodyPr/>
                    <a:lstStyle/>
                    <a:p>
                      <a:endParaRPr lang="en-US" dirty="0"/>
                    </a:p>
                  </a:txBody>
                  <a:tcPr>
                    <a:solidFill>
                      <a:srgbClr val="FFC000"/>
                    </a:solidFill>
                  </a:tcPr>
                </a:tc>
                <a:tc>
                  <a:txBody>
                    <a:bodyPr/>
                    <a:lstStyle/>
                    <a:p>
                      <a:endParaRPr lang="en-US" dirty="0"/>
                    </a:p>
                  </a:txBody>
                  <a:tcPr>
                    <a:solidFill>
                      <a:srgbClr val="FFC100"/>
                    </a:solidFill>
                  </a:tcPr>
                </a:tc>
                <a:tc>
                  <a:txBody>
                    <a:bodyPr/>
                    <a:lstStyle/>
                    <a:p>
                      <a:endParaRPr lang="en-US" dirty="0"/>
                    </a:p>
                  </a:txBody>
                  <a:tcPr>
                    <a:solidFill>
                      <a:srgbClr val="702FA0"/>
                    </a:solidFill>
                  </a:tcPr>
                </a:tc>
                <a:tc>
                  <a:txBody>
                    <a:bodyPr/>
                    <a:lstStyle/>
                    <a:p>
                      <a:endParaRPr lang="en-US" dirty="0"/>
                    </a:p>
                  </a:txBody>
                  <a:tcPr>
                    <a:solidFill>
                      <a:srgbClr val="FFC100"/>
                    </a:solidFill>
                  </a:tcPr>
                </a:tc>
                <a:tc>
                  <a:txBody>
                    <a:bodyPr/>
                    <a:lstStyle/>
                    <a:p>
                      <a:endParaRPr lang="en-US" dirty="0"/>
                    </a:p>
                  </a:txBody>
                  <a:tcPr>
                    <a:solidFill>
                      <a:srgbClr val="702FA0"/>
                    </a:solidFill>
                  </a:tcPr>
                </a:tc>
                <a:tc>
                  <a:txBody>
                    <a:bodyPr/>
                    <a:lstStyle/>
                    <a:p>
                      <a:endParaRPr lang="en-US" dirty="0"/>
                    </a:p>
                  </a:txBody>
                  <a:tcPr>
                    <a:solidFill>
                      <a:srgbClr val="FFC100"/>
                    </a:solidFill>
                  </a:tcPr>
                </a:tc>
                <a:tc>
                  <a:txBody>
                    <a:bodyPr/>
                    <a:lstStyle/>
                    <a:p>
                      <a:endParaRPr lang="en-US" dirty="0"/>
                    </a:p>
                  </a:txBody>
                  <a:tcPr>
                    <a:solidFill>
                      <a:srgbClr val="FFC100"/>
                    </a:solidFill>
                  </a:tcPr>
                </a:tc>
                <a:tc>
                  <a:txBody>
                    <a:bodyPr/>
                    <a:lstStyle/>
                    <a:p>
                      <a:endParaRPr lang="en-US" dirty="0"/>
                    </a:p>
                  </a:txBody>
                  <a:tcPr>
                    <a:solidFill>
                      <a:srgbClr val="7030A0"/>
                    </a:solidFill>
                  </a:tcPr>
                </a:tc>
                <a:extLst>
                  <a:ext uri="{0D108BD9-81ED-4DB2-BD59-A6C34878D82A}">
                    <a16:rowId xmlns:a16="http://schemas.microsoft.com/office/drawing/2014/main" val="1367006234"/>
                  </a:ext>
                </a:extLst>
              </a:tr>
              <a:tr h="370840">
                <a:tc>
                  <a:txBody>
                    <a:bodyPr/>
                    <a:lstStyle/>
                    <a:p>
                      <a:endParaRPr lang="en-US" dirty="0"/>
                    </a:p>
                  </a:txBody>
                  <a:tcPr>
                    <a:solidFill>
                      <a:srgbClr val="702FA0"/>
                    </a:solidFill>
                  </a:tcPr>
                </a:tc>
                <a:tc>
                  <a:txBody>
                    <a:bodyPr/>
                    <a:lstStyle/>
                    <a:p>
                      <a:endParaRPr lang="en-US" dirty="0"/>
                    </a:p>
                  </a:txBody>
                  <a:tcPr>
                    <a:solidFill>
                      <a:srgbClr val="7030A0"/>
                    </a:solidFill>
                  </a:tcPr>
                </a:tc>
                <a:tc>
                  <a:txBody>
                    <a:bodyPr/>
                    <a:lstStyle/>
                    <a:p>
                      <a:endParaRPr lang="en-US" dirty="0"/>
                    </a:p>
                  </a:txBody>
                  <a:tcPr>
                    <a:solidFill>
                      <a:srgbClr val="7030A0"/>
                    </a:solidFill>
                  </a:tcPr>
                </a:tc>
                <a:tc>
                  <a:txBody>
                    <a:bodyPr/>
                    <a:lstStyle/>
                    <a:p>
                      <a:endParaRPr lang="en-US" dirty="0"/>
                    </a:p>
                  </a:txBody>
                  <a:tcPr>
                    <a:solidFill>
                      <a:srgbClr val="7030A0"/>
                    </a:solidFill>
                  </a:tcPr>
                </a:tc>
                <a:tc>
                  <a:txBody>
                    <a:bodyPr/>
                    <a:lstStyle/>
                    <a:p>
                      <a:endParaRPr lang="en-US" dirty="0"/>
                    </a:p>
                  </a:txBody>
                  <a:tcPr>
                    <a:solidFill>
                      <a:srgbClr val="FFC000"/>
                    </a:solidFill>
                  </a:tcPr>
                </a:tc>
                <a:tc>
                  <a:txBody>
                    <a:bodyPr/>
                    <a:lstStyle/>
                    <a:p>
                      <a:endParaRPr lang="en-US" dirty="0"/>
                    </a:p>
                  </a:txBody>
                  <a:tcPr>
                    <a:solidFill>
                      <a:srgbClr val="FFC000"/>
                    </a:solidFill>
                  </a:tcPr>
                </a:tc>
                <a:tc>
                  <a:txBody>
                    <a:bodyPr/>
                    <a:lstStyle/>
                    <a:p>
                      <a:endParaRPr lang="en-US" dirty="0"/>
                    </a:p>
                  </a:txBody>
                  <a:tcPr>
                    <a:solidFill>
                      <a:srgbClr val="702FA0"/>
                    </a:solidFill>
                  </a:tcPr>
                </a:tc>
                <a:tc>
                  <a:txBody>
                    <a:bodyPr/>
                    <a:lstStyle/>
                    <a:p>
                      <a:endParaRPr lang="en-US" dirty="0"/>
                    </a:p>
                  </a:txBody>
                  <a:tcPr>
                    <a:solidFill>
                      <a:srgbClr val="7030A0"/>
                    </a:solidFill>
                  </a:tcPr>
                </a:tc>
                <a:tc>
                  <a:txBody>
                    <a:bodyPr/>
                    <a:lstStyle/>
                    <a:p>
                      <a:endParaRPr lang="en-US" dirty="0"/>
                    </a:p>
                  </a:txBody>
                  <a:tcPr>
                    <a:solidFill>
                      <a:srgbClr val="FFC000"/>
                    </a:solidFill>
                  </a:tcPr>
                </a:tc>
                <a:tc>
                  <a:txBody>
                    <a:bodyPr/>
                    <a:lstStyle/>
                    <a:p>
                      <a:endParaRPr lang="en-US" dirty="0"/>
                    </a:p>
                  </a:txBody>
                  <a:tcPr>
                    <a:solidFill>
                      <a:srgbClr val="FFC000"/>
                    </a:solidFill>
                  </a:tcPr>
                </a:tc>
                <a:tc>
                  <a:txBody>
                    <a:bodyPr/>
                    <a:lstStyle/>
                    <a:p>
                      <a:endParaRPr lang="en-US" dirty="0"/>
                    </a:p>
                  </a:txBody>
                  <a:tcPr>
                    <a:solidFill>
                      <a:srgbClr val="702FA0"/>
                    </a:solidFill>
                  </a:tcPr>
                </a:tc>
                <a:tc>
                  <a:txBody>
                    <a:bodyPr/>
                    <a:lstStyle/>
                    <a:p>
                      <a:endParaRPr lang="en-US" dirty="0"/>
                    </a:p>
                  </a:txBody>
                  <a:tcPr>
                    <a:solidFill>
                      <a:srgbClr val="FFC000"/>
                    </a:solidFill>
                  </a:tcPr>
                </a:tc>
                <a:tc>
                  <a:txBody>
                    <a:bodyPr/>
                    <a:lstStyle/>
                    <a:p>
                      <a:endParaRPr lang="en-US" dirty="0"/>
                    </a:p>
                  </a:txBody>
                  <a:tcPr>
                    <a:solidFill>
                      <a:srgbClr val="702FA0"/>
                    </a:solidFill>
                  </a:tcPr>
                </a:tc>
                <a:tc>
                  <a:txBody>
                    <a:bodyPr/>
                    <a:lstStyle/>
                    <a:p>
                      <a:endParaRPr lang="en-US" dirty="0"/>
                    </a:p>
                  </a:txBody>
                  <a:tcPr>
                    <a:solidFill>
                      <a:srgbClr val="702FA0"/>
                    </a:solidFill>
                  </a:tcPr>
                </a:tc>
                <a:tc>
                  <a:txBody>
                    <a:bodyPr/>
                    <a:lstStyle/>
                    <a:p>
                      <a:endParaRPr lang="en-US" dirty="0"/>
                    </a:p>
                  </a:txBody>
                  <a:tcPr>
                    <a:solidFill>
                      <a:srgbClr val="FFC000"/>
                    </a:solidFill>
                  </a:tcPr>
                </a:tc>
                <a:tc>
                  <a:txBody>
                    <a:bodyPr/>
                    <a:lstStyle/>
                    <a:p>
                      <a:endParaRPr lang="en-US" dirty="0"/>
                    </a:p>
                  </a:txBody>
                  <a:tcPr>
                    <a:solidFill>
                      <a:srgbClr val="702FA0"/>
                    </a:solidFill>
                  </a:tcPr>
                </a:tc>
                <a:tc>
                  <a:txBody>
                    <a:bodyPr/>
                    <a:lstStyle/>
                    <a:p>
                      <a:endParaRPr lang="en-US" dirty="0"/>
                    </a:p>
                  </a:txBody>
                  <a:tcPr>
                    <a:solidFill>
                      <a:srgbClr val="FFC000"/>
                    </a:solidFill>
                  </a:tcPr>
                </a:tc>
                <a:tc>
                  <a:txBody>
                    <a:bodyPr/>
                    <a:lstStyle/>
                    <a:p>
                      <a:endParaRPr lang="en-US" dirty="0"/>
                    </a:p>
                  </a:txBody>
                  <a:tcPr>
                    <a:solidFill>
                      <a:srgbClr val="FFC000"/>
                    </a:solidFill>
                  </a:tcPr>
                </a:tc>
                <a:tc>
                  <a:txBody>
                    <a:bodyPr/>
                    <a:lstStyle/>
                    <a:p>
                      <a:endParaRPr lang="en-US" dirty="0"/>
                    </a:p>
                  </a:txBody>
                  <a:tcPr>
                    <a:solidFill>
                      <a:srgbClr val="702FA0"/>
                    </a:solidFill>
                  </a:tcPr>
                </a:tc>
                <a:tc>
                  <a:txBody>
                    <a:bodyPr/>
                    <a:lstStyle/>
                    <a:p>
                      <a:endParaRPr lang="en-US" dirty="0"/>
                    </a:p>
                  </a:txBody>
                  <a:tcPr>
                    <a:solidFill>
                      <a:srgbClr val="702FA0"/>
                    </a:solidFill>
                  </a:tcPr>
                </a:tc>
                <a:extLst>
                  <a:ext uri="{0D108BD9-81ED-4DB2-BD59-A6C34878D82A}">
                    <a16:rowId xmlns:a16="http://schemas.microsoft.com/office/drawing/2014/main" val="38526336"/>
                  </a:ext>
                </a:extLst>
              </a:tr>
            </a:tbl>
          </a:graphicData>
        </a:graphic>
      </p:graphicFrame>
      <p:sp>
        <p:nvSpPr>
          <p:cNvPr id="11" name="TextBox 10">
            <a:extLst>
              <a:ext uri="{FF2B5EF4-FFF2-40B4-BE49-F238E27FC236}">
                <a16:creationId xmlns:a16="http://schemas.microsoft.com/office/drawing/2014/main" id="{B621A042-A8EA-4D5E-A5C7-CD972A324E96}"/>
              </a:ext>
            </a:extLst>
          </p:cNvPr>
          <p:cNvSpPr txBox="1"/>
          <p:nvPr/>
        </p:nvSpPr>
        <p:spPr>
          <a:xfrm>
            <a:off x="54836" y="5937691"/>
            <a:ext cx="562975" cy="369332"/>
          </a:xfrm>
          <a:prstGeom prst="rect">
            <a:avLst/>
          </a:prstGeom>
          <a:noFill/>
        </p:spPr>
        <p:txBody>
          <a:bodyPr wrap="none" rtlCol="0">
            <a:spAutoFit/>
          </a:bodyPr>
          <a:lstStyle/>
          <a:p>
            <a:r>
              <a:rPr lang="en-US" b="1" dirty="0">
                <a:latin typeface="Lato" panose="020F0502020204030203" pitchFamily="34" charset="0"/>
                <a:ea typeface="Lato" panose="020F0502020204030203" pitchFamily="34" charset="0"/>
                <a:cs typeface="Lato" panose="020F0502020204030203" pitchFamily="34" charset="0"/>
              </a:rPr>
              <a:t>AM</a:t>
            </a:r>
          </a:p>
        </p:txBody>
      </p:sp>
      <p:sp>
        <p:nvSpPr>
          <p:cNvPr id="12" name="TextBox 11">
            <a:extLst>
              <a:ext uri="{FF2B5EF4-FFF2-40B4-BE49-F238E27FC236}">
                <a16:creationId xmlns:a16="http://schemas.microsoft.com/office/drawing/2014/main" id="{BC4573FF-529A-4A63-A0FC-73DB14AB075C}"/>
              </a:ext>
            </a:extLst>
          </p:cNvPr>
          <p:cNvSpPr txBox="1"/>
          <p:nvPr/>
        </p:nvSpPr>
        <p:spPr>
          <a:xfrm>
            <a:off x="54836" y="6306969"/>
            <a:ext cx="545342" cy="369332"/>
          </a:xfrm>
          <a:prstGeom prst="rect">
            <a:avLst/>
          </a:prstGeom>
          <a:noFill/>
        </p:spPr>
        <p:txBody>
          <a:bodyPr wrap="none" rtlCol="0">
            <a:spAutoFit/>
          </a:bodyPr>
          <a:lstStyle/>
          <a:p>
            <a:r>
              <a:rPr lang="en-US" b="1" dirty="0">
                <a:latin typeface="Lato" panose="020F0502020204030203" pitchFamily="34" charset="0"/>
                <a:ea typeface="Lato" panose="020F0502020204030203" pitchFamily="34" charset="0"/>
                <a:cs typeface="Lato" panose="020F0502020204030203" pitchFamily="34" charset="0"/>
              </a:rPr>
              <a:t>PM</a:t>
            </a:r>
          </a:p>
        </p:txBody>
      </p:sp>
    </p:spTree>
    <p:extLst>
      <p:ext uri="{BB962C8B-B14F-4D97-AF65-F5344CB8AC3E}">
        <p14:creationId xmlns:p14="http://schemas.microsoft.com/office/powerpoint/2010/main" val="25515429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22B71F-66A7-4281-86A8-D35B41B42AD3}"/>
              </a:ext>
            </a:extLst>
          </p:cNvPr>
          <p:cNvSpPr>
            <a:spLocks noGrp="1"/>
          </p:cNvSpPr>
          <p:nvPr>
            <p:ph type="title"/>
          </p:nvPr>
        </p:nvSpPr>
        <p:spPr/>
        <p:txBody>
          <a:bodyPr/>
          <a:lstStyle/>
          <a:p>
            <a:r>
              <a:rPr lang="en-US" dirty="0">
                <a:latin typeface="Lato" panose="020F0502020204030203" pitchFamily="34" charset="0"/>
                <a:ea typeface="Lato" panose="020F0502020204030203" pitchFamily="34" charset="0"/>
                <a:cs typeface="Lato" panose="020F0502020204030203" pitchFamily="34" charset="0"/>
              </a:rPr>
              <a:t>About Evan</a:t>
            </a:r>
          </a:p>
        </p:txBody>
      </p:sp>
      <p:sp>
        <p:nvSpPr>
          <p:cNvPr id="6" name="TextBox 5">
            <a:extLst>
              <a:ext uri="{FF2B5EF4-FFF2-40B4-BE49-F238E27FC236}">
                <a16:creationId xmlns:a16="http://schemas.microsoft.com/office/drawing/2014/main" id="{9F8EB6C0-E5DB-0245-87DF-D291E845C7A3}"/>
              </a:ext>
            </a:extLst>
          </p:cNvPr>
          <p:cNvSpPr txBox="1"/>
          <p:nvPr/>
        </p:nvSpPr>
        <p:spPr>
          <a:xfrm>
            <a:off x="369411" y="4538227"/>
            <a:ext cx="4639456" cy="1092607"/>
          </a:xfrm>
          <a:prstGeom prst="rect">
            <a:avLst/>
          </a:prstGeom>
          <a:noFill/>
        </p:spPr>
        <p:txBody>
          <a:bodyPr wrap="square" rtlCol="0">
            <a:spAutoFit/>
          </a:bodyPr>
          <a:lstStyle/>
          <a:p>
            <a:pPr>
              <a:spcAft>
                <a:spcPts val="256"/>
              </a:spcAft>
            </a:pPr>
            <a:r>
              <a:rPr lang="en-US" sz="2000" i="1" dirty="0">
                <a:latin typeface="Lato" panose="020F0502020204030203" pitchFamily="34" charset="0"/>
                <a:ea typeface="Lato" panose="020F0502020204030203" pitchFamily="34" charset="0"/>
                <a:cs typeface="Lato" panose="020F0502020204030203" pitchFamily="34" charset="0"/>
              </a:rPr>
              <a:t>Office</a:t>
            </a:r>
            <a:r>
              <a:rPr lang="en-US" sz="2000" dirty="0">
                <a:latin typeface="Lato" panose="020F0502020204030203" pitchFamily="34" charset="0"/>
                <a:ea typeface="Lato" panose="020F0502020204030203" pitchFamily="34" charset="0"/>
                <a:cs typeface="Lato" panose="020F0502020204030203" pitchFamily="34" charset="0"/>
              </a:rPr>
              <a:t>: BNS 236</a:t>
            </a:r>
          </a:p>
          <a:p>
            <a:pPr>
              <a:spcAft>
                <a:spcPts val="256"/>
              </a:spcAft>
            </a:pPr>
            <a:r>
              <a:rPr lang="en-US" sz="2000" i="1" dirty="0">
                <a:latin typeface="Lato" panose="020F0502020204030203" pitchFamily="34" charset="0"/>
                <a:ea typeface="Lato" panose="020F0502020204030203" pitchFamily="34" charset="0"/>
                <a:cs typeface="Lato" panose="020F0502020204030203" pitchFamily="34" charset="0"/>
              </a:rPr>
              <a:t>Email</a:t>
            </a:r>
            <a:r>
              <a:rPr lang="en-US" sz="2000" dirty="0">
                <a:latin typeface="Lato" panose="020F0502020204030203" pitchFamily="34" charset="0"/>
                <a:ea typeface="Lato" panose="020F0502020204030203" pitchFamily="34" charset="0"/>
                <a:cs typeface="Lato" panose="020F0502020204030203" pitchFamily="34" charset="0"/>
              </a:rPr>
              <a:t>: </a:t>
            </a:r>
            <a:r>
              <a:rPr lang="en-US" sz="2000" dirty="0">
                <a:latin typeface="Lato" panose="020F0502020204030203" pitchFamily="34" charset="0"/>
                <a:ea typeface="Lato" panose="020F0502020204030203" pitchFamily="34" charset="0"/>
                <a:cs typeface="Lato" panose="020F0502020204030203" pitchFamily="34" charset="0"/>
                <a:hlinkClick r:id="rId2"/>
              </a:rPr>
              <a:t>evankomp+dsmcer@uw.edu</a:t>
            </a:r>
            <a:r>
              <a:rPr lang="en-US" sz="2000" dirty="0">
                <a:latin typeface="Lato" panose="020F0502020204030203" pitchFamily="34" charset="0"/>
                <a:ea typeface="Lato" panose="020F0502020204030203" pitchFamily="34" charset="0"/>
                <a:cs typeface="Lato" panose="020F0502020204030203" pitchFamily="34" charset="0"/>
              </a:rPr>
              <a:t> </a:t>
            </a:r>
          </a:p>
          <a:p>
            <a:pPr>
              <a:spcAft>
                <a:spcPts val="256"/>
              </a:spcAft>
            </a:pPr>
            <a:r>
              <a:rPr lang="en-US" sz="2000" i="1" dirty="0">
                <a:latin typeface="Lato" panose="020F0502020204030203" pitchFamily="34" charset="0"/>
                <a:ea typeface="Lato" panose="020F0502020204030203" pitchFamily="34" charset="0"/>
                <a:cs typeface="Lato" panose="020F0502020204030203" pitchFamily="34" charset="0"/>
              </a:rPr>
              <a:t>Office Hours:  M 11:00 @ BNS 241</a:t>
            </a:r>
          </a:p>
        </p:txBody>
      </p:sp>
      <p:sp>
        <p:nvSpPr>
          <p:cNvPr id="5" name="Content Placeholder 4">
            <a:extLst>
              <a:ext uri="{FF2B5EF4-FFF2-40B4-BE49-F238E27FC236}">
                <a16:creationId xmlns:a16="http://schemas.microsoft.com/office/drawing/2014/main" id="{BCEBCA0E-9789-964F-8C61-F824673AC197}"/>
              </a:ext>
            </a:extLst>
          </p:cNvPr>
          <p:cNvSpPr>
            <a:spLocks noGrp="1"/>
          </p:cNvSpPr>
          <p:nvPr>
            <p:ph idx="1"/>
          </p:nvPr>
        </p:nvSpPr>
        <p:spPr>
          <a:xfrm>
            <a:off x="4659789" y="1799780"/>
            <a:ext cx="4114800" cy="4510456"/>
          </a:xfrm>
        </p:spPr>
        <p:txBody>
          <a:bodyPr>
            <a:normAutofit/>
          </a:bodyPr>
          <a:lstStyle/>
          <a:p>
            <a:r>
              <a:rPr lang="en-US" sz="2400" b="1" dirty="0"/>
              <a:t>Background</a:t>
            </a:r>
            <a:r>
              <a:rPr lang="en-US" sz="2400" dirty="0"/>
              <a:t> – ChE (BS), PhD student in </a:t>
            </a:r>
            <a:r>
              <a:rPr lang="en-US" sz="2400" dirty="0" err="1"/>
              <a:t>ChemE</a:t>
            </a:r>
            <a:endParaRPr lang="en-US" sz="2400" dirty="0"/>
          </a:p>
          <a:p>
            <a:r>
              <a:rPr lang="en-US" sz="2400" b="1" dirty="0"/>
              <a:t>Research</a:t>
            </a:r>
            <a:r>
              <a:rPr lang="en-US" sz="2400" dirty="0"/>
              <a:t> – </a:t>
            </a:r>
            <a:r>
              <a:rPr lang="en-US" dirty="0"/>
              <a:t>Conducting and Teaching at the intersection of Machine Learning and Chemical/Biological sciences, Reaction Kinetics, Protein Stability </a:t>
            </a:r>
            <a:endParaRPr lang="en-US" sz="2400" dirty="0"/>
          </a:p>
        </p:txBody>
      </p:sp>
      <p:pic>
        <p:nvPicPr>
          <p:cNvPr id="4" name="Picture 3" descr="A person lying on a rock&#10;&#10;Description automatically generated with medium confidence">
            <a:extLst>
              <a:ext uri="{FF2B5EF4-FFF2-40B4-BE49-F238E27FC236}">
                <a16:creationId xmlns:a16="http://schemas.microsoft.com/office/drawing/2014/main" id="{F13A5E58-4E2C-2CBF-8A09-59833B3B6BF9}"/>
              </a:ext>
            </a:extLst>
          </p:cNvPr>
          <p:cNvPicPr>
            <a:picLocks noChangeAspect="1"/>
          </p:cNvPicPr>
          <p:nvPr/>
        </p:nvPicPr>
        <p:blipFill>
          <a:blip r:embed="rId3"/>
          <a:stretch>
            <a:fillRect/>
          </a:stretch>
        </p:blipFill>
        <p:spPr>
          <a:xfrm>
            <a:off x="921835" y="1911392"/>
            <a:ext cx="3033132" cy="2272827"/>
          </a:xfrm>
          <a:prstGeom prst="rect">
            <a:avLst/>
          </a:prstGeom>
        </p:spPr>
      </p:pic>
    </p:spTree>
    <p:extLst>
      <p:ext uri="{BB962C8B-B14F-4D97-AF65-F5344CB8AC3E}">
        <p14:creationId xmlns:p14="http://schemas.microsoft.com/office/powerpoint/2010/main" val="40885694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22B71F-66A7-4281-86A8-D35B41B42AD3}"/>
              </a:ext>
            </a:extLst>
          </p:cNvPr>
          <p:cNvSpPr>
            <a:spLocks noGrp="1"/>
          </p:cNvSpPr>
          <p:nvPr>
            <p:ph type="title"/>
          </p:nvPr>
        </p:nvSpPr>
        <p:spPr/>
        <p:txBody>
          <a:bodyPr/>
          <a:lstStyle/>
          <a:p>
            <a:r>
              <a:rPr lang="en-US" dirty="0">
                <a:latin typeface="Lato" panose="020F0502020204030203" pitchFamily="34" charset="0"/>
                <a:ea typeface="Lato" panose="020F0502020204030203" pitchFamily="34" charset="0"/>
                <a:cs typeface="Lato" panose="020F0502020204030203" pitchFamily="34" charset="0"/>
              </a:rPr>
              <a:t>About Dave Beck</a:t>
            </a:r>
          </a:p>
        </p:txBody>
      </p:sp>
      <p:sp>
        <p:nvSpPr>
          <p:cNvPr id="6" name="TextBox 5">
            <a:extLst>
              <a:ext uri="{FF2B5EF4-FFF2-40B4-BE49-F238E27FC236}">
                <a16:creationId xmlns:a16="http://schemas.microsoft.com/office/drawing/2014/main" id="{9F8EB6C0-E5DB-0245-87DF-D291E845C7A3}"/>
              </a:ext>
            </a:extLst>
          </p:cNvPr>
          <p:cNvSpPr txBox="1"/>
          <p:nvPr/>
        </p:nvSpPr>
        <p:spPr>
          <a:xfrm>
            <a:off x="341384" y="5651098"/>
            <a:ext cx="2752677" cy="746358"/>
          </a:xfrm>
          <a:prstGeom prst="rect">
            <a:avLst/>
          </a:prstGeom>
          <a:noFill/>
        </p:spPr>
        <p:txBody>
          <a:bodyPr wrap="none" rtlCol="0">
            <a:spAutoFit/>
          </a:bodyPr>
          <a:lstStyle/>
          <a:p>
            <a:pPr>
              <a:spcAft>
                <a:spcPts val="256"/>
              </a:spcAft>
            </a:pPr>
            <a:r>
              <a:rPr lang="en-US" sz="2000" i="1" dirty="0">
                <a:latin typeface="Lato" panose="020F0502020204030203" pitchFamily="34" charset="0"/>
                <a:ea typeface="Lato" panose="020F0502020204030203" pitchFamily="34" charset="0"/>
                <a:cs typeface="Lato" panose="020F0502020204030203" pitchFamily="34" charset="0"/>
              </a:rPr>
              <a:t>Office</a:t>
            </a:r>
            <a:r>
              <a:rPr lang="en-US" sz="2000" dirty="0">
                <a:latin typeface="Lato" panose="020F0502020204030203" pitchFamily="34" charset="0"/>
                <a:ea typeface="Lato" panose="020F0502020204030203" pitchFamily="34" charset="0"/>
                <a:cs typeface="Lato" panose="020F0502020204030203" pitchFamily="34" charset="0"/>
              </a:rPr>
              <a:t>: Zoom and Slack</a:t>
            </a:r>
          </a:p>
          <a:p>
            <a:pPr>
              <a:spcAft>
                <a:spcPts val="256"/>
              </a:spcAft>
            </a:pPr>
            <a:r>
              <a:rPr lang="en-US" sz="2000" i="1" dirty="0">
                <a:latin typeface="Lato" panose="020F0502020204030203" pitchFamily="34" charset="0"/>
                <a:ea typeface="Lato" panose="020F0502020204030203" pitchFamily="34" charset="0"/>
                <a:cs typeface="Lato" panose="020F0502020204030203" pitchFamily="34" charset="0"/>
              </a:rPr>
              <a:t>Email</a:t>
            </a:r>
            <a:r>
              <a:rPr lang="en-US" sz="2000" dirty="0">
                <a:latin typeface="Lato" panose="020F0502020204030203" pitchFamily="34" charset="0"/>
                <a:ea typeface="Lato" panose="020F0502020204030203" pitchFamily="34" charset="0"/>
                <a:cs typeface="Lato" panose="020F0502020204030203" pitchFamily="34" charset="0"/>
              </a:rPr>
              <a:t>: </a:t>
            </a:r>
            <a:r>
              <a:rPr lang="en-US" sz="2000" dirty="0">
                <a:latin typeface="Lato" panose="020F0502020204030203" pitchFamily="34" charset="0"/>
                <a:ea typeface="Lato" panose="020F0502020204030203" pitchFamily="34" charset="0"/>
                <a:cs typeface="Lato" panose="020F0502020204030203" pitchFamily="34" charset="0"/>
                <a:hlinkClick r:id="rId2"/>
              </a:rPr>
              <a:t>dacb@uw.edu</a:t>
            </a:r>
            <a:endParaRPr lang="en-US" sz="2000" dirty="0">
              <a:latin typeface="Lato" panose="020F0502020204030203" pitchFamily="34" charset="0"/>
              <a:ea typeface="Lato" panose="020F0502020204030203" pitchFamily="34" charset="0"/>
              <a:cs typeface="Lato" panose="020F0502020204030203" pitchFamily="34" charset="0"/>
            </a:endParaRPr>
          </a:p>
        </p:txBody>
      </p:sp>
      <p:sp>
        <p:nvSpPr>
          <p:cNvPr id="5" name="Content Placeholder 4">
            <a:extLst>
              <a:ext uri="{FF2B5EF4-FFF2-40B4-BE49-F238E27FC236}">
                <a16:creationId xmlns:a16="http://schemas.microsoft.com/office/drawing/2014/main" id="{D1525FFF-677D-8049-9D84-63D9F0F565B5}"/>
              </a:ext>
            </a:extLst>
          </p:cNvPr>
          <p:cNvSpPr>
            <a:spLocks noGrp="1"/>
          </p:cNvSpPr>
          <p:nvPr>
            <p:ph idx="1"/>
          </p:nvPr>
        </p:nvSpPr>
        <p:spPr>
          <a:xfrm>
            <a:off x="4572000" y="1673399"/>
            <a:ext cx="4114800" cy="4510456"/>
          </a:xfrm>
        </p:spPr>
        <p:txBody>
          <a:bodyPr>
            <a:normAutofit fontScale="92500" lnSpcReduction="10000"/>
          </a:bodyPr>
          <a:lstStyle/>
          <a:p>
            <a:r>
              <a:rPr lang="en-US" sz="2400" b="1" dirty="0"/>
              <a:t>Background</a:t>
            </a:r>
            <a:r>
              <a:rPr lang="en-US" sz="2400" dirty="0"/>
              <a:t> – Computer science, biology, chemistry (BS); Medicinal Chemistry (PhD); </a:t>
            </a:r>
            <a:r>
              <a:rPr lang="en-US" sz="2400" dirty="0" err="1"/>
              <a:t>BioE</a:t>
            </a:r>
            <a:r>
              <a:rPr lang="en-US" sz="2400" dirty="0"/>
              <a:t> (post-doc)</a:t>
            </a:r>
          </a:p>
          <a:p>
            <a:r>
              <a:rPr lang="en-US" sz="2400" b="1" dirty="0"/>
              <a:t>Research</a:t>
            </a:r>
            <a:r>
              <a:rPr lang="en-US" sz="2400" dirty="0"/>
              <a:t> – Molecular data science with applications in energy, environment and health. </a:t>
            </a:r>
            <a:r>
              <a:rPr lang="en-US" dirty="0"/>
              <a:t>Scientific software engineering for reproducibility.</a:t>
            </a:r>
            <a:endParaRPr lang="en-US" sz="2400" dirty="0"/>
          </a:p>
          <a:p>
            <a:pPr lvl="1"/>
            <a:r>
              <a:rPr lang="en-US" dirty="0"/>
              <a:t>Molecular mechanics</a:t>
            </a:r>
          </a:p>
          <a:p>
            <a:pPr lvl="1"/>
            <a:r>
              <a:rPr lang="en-US" dirty="0"/>
              <a:t>*omics</a:t>
            </a:r>
          </a:p>
          <a:p>
            <a:pPr lvl="1"/>
            <a:r>
              <a:rPr lang="en-US" dirty="0"/>
              <a:t>ML in molecular settings</a:t>
            </a:r>
          </a:p>
        </p:txBody>
      </p:sp>
      <p:pic>
        <p:nvPicPr>
          <p:cNvPr id="3" name="Picture 2">
            <a:extLst>
              <a:ext uri="{FF2B5EF4-FFF2-40B4-BE49-F238E27FC236}">
                <a16:creationId xmlns:a16="http://schemas.microsoft.com/office/drawing/2014/main" id="{D93EC20C-42F8-864C-AEFD-123EF597F435}"/>
              </a:ext>
            </a:extLst>
          </p:cNvPr>
          <p:cNvPicPr>
            <a:picLocks noChangeAspect="1"/>
          </p:cNvPicPr>
          <p:nvPr/>
        </p:nvPicPr>
        <p:blipFill>
          <a:blip r:embed="rId3"/>
          <a:stretch>
            <a:fillRect/>
          </a:stretch>
        </p:blipFill>
        <p:spPr>
          <a:xfrm>
            <a:off x="983492" y="1524000"/>
            <a:ext cx="2946400" cy="3810000"/>
          </a:xfrm>
          <a:prstGeom prst="rect">
            <a:avLst/>
          </a:prstGeom>
        </p:spPr>
      </p:pic>
    </p:spTree>
    <p:extLst>
      <p:ext uri="{BB962C8B-B14F-4D97-AF65-F5344CB8AC3E}">
        <p14:creationId xmlns:p14="http://schemas.microsoft.com/office/powerpoint/2010/main" val="8745303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EF5F93-4C55-7442-9BCF-D61803B43FBA}"/>
              </a:ext>
            </a:extLst>
          </p:cNvPr>
          <p:cNvSpPr>
            <a:spLocks noGrp="1"/>
          </p:cNvSpPr>
          <p:nvPr>
            <p:ph type="title"/>
          </p:nvPr>
        </p:nvSpPr>
        <p:spPr/>
        <p:txBody>
          <a:bodyPr/>
          <a:lstStyle/>
          <a:p>
            <a:r>
              <a:rPr lang="en-US" dirty="0">
                <a:latin typeface="Lato" panose="020F0502020204030203" pitchFamily="34" charset="0"/>
                <a:ea typeface="Lato" panose="020F0502020204030203" pitchFamily="34" charset="0"/>
                <a:cs typeface="Lato" panose="020F0502020204030203" pitchFamily="34" charset="0"/>
              </a:rPr>
              <a:t>Molecular Data Science</a:t>
            </a:r>
          </a:p>
        </p:txBody>
      </p:sp>
      <p:sp>
        <p:nvSpPr>
          <p:cNvPr id="3" name="Content Placeholder 2">
            <a:extLst>
              <a:ext uri="{FF2B5EF4-FFF2-40B4-BE49-F238E27FC236}">
                <a16:creationId xmlns:a16="http://schemas.microsoft.com/office/drawing/2014/main" id="{95664CBF-7AA8-C640-B448-200B6CB60272}"/>
              </a:ext>
            </a:extLst>
          </p:cNvPr>
          <p:cNvSpPr>
            <a:spLocks noGrp="1"/>
          </p:cNvSpPr>
          <p:nvPr>
            <p:ph idx="1"/>
          </p:nvPr>
        </p:nvSpPr>
        <p:spPr>
          <a:xfrm>
            <a:off x="199571" y="1543988"/>
            <a:ext cx="8737599" cy="5113384"/>
          </a:xfrm>
        </p:spPr>
        <p:txBody>
          <a:bodyPr>
            <a:normAutofit/>
          </a:bodyPr>
          <a:lstStyle/>
          <a:p>
            <a:pPr marL="0" indent="0" algn="ctr">
              <a:buNone/>
            </a:pPr>
            <a:r>
              <a:rPr lang="en-US" sz="2400" dirty="0"/>
              <a:t>Combining (a) diverse data sources and unique (b) molecular representations and (c) generative models to design new molecules.</a:t>
            </a:r>
          </a:p>
        </p:txBody>
      </p:sp>
      <p:sp>
        <p:nvSpPr>
          <p:cNvPr id="7" name="Rectangle 6">
            <a:extLst>
              <a:ext uri="{FF2B5EF4-FFF2-40B4-BE49-F238E27FC236}">
                <a16:creationId xmlns:a16="http://schemas.microsoft.com/office/drawing/2014/main" id="{9FB809E4-8C71-9C40-9F3C-82550325BF4D}"/>
              </a:ext>
            </a:extLst>
          </p:cNvPr>
          <p:cNvSpPr/>
          <p:nvPr/>
        </p:nvSpPr>
        <p:spPr>
          <a:xfrm>
            <a:off x="1" y="6511178"/>
            <a:ext cx="9194798" cy="276999"/>
          </a:xfrm>
          <a:prstGeom prst="rect">
            <a:avLst/>
          </a:prstGeom>
        </p:spPr>
        <p:txBody>
          <a:bodyPr wrap="square">
            <a:spAutoFit/>
          </a:bodyPr>
          <a:lstStyle/>
          <a:p>
            <a:r>
              <a:rPr lang="en-US" sz="1200" dirty="0">
                <a:latin typeface="Lato" panose="020F0502020204030203" pitchFamily="34" charset="0"/>
                <a:ea typeface="Lato" panose="020F0502020204030203" pitchFamily="34" charset="0"/>
                <a:cs typeface="Lato" panose="020F0502020204030203" pitchFamily="34" charset="0"/>
              </a:rPr>
              <a:t>[1] Ashraf, Joshi, Beck, </a:t>
            </a:r>
            <a:r>
              <a:rPr lang="en-US" sz="1200" dirty="0" err="1">
                <a:latin typeface="Lato" panose="020F0502020204030203" pitchFamily="34" charset="0"/>
                <a:ea typeface="Lato" panose="020F0502020204030203" pitchFamily="34" charset="0"/>
                <a:cs typeface="Lato" panose="020F0502020204030203" pitchFamily="34" charset="0"/>
              </a:rPr>
              <a:t>Pfaendtner</a:t>
            </a:r>
            <a:r>
              <a:rPr lang="en-US" sz="1200" i="1" dirty="0">
                <a:latin typeface="Lato" panose="020F0502020204030203" pitchFamily="34" charset="0"/>
                <a:ea typeface="Lato" panose="020F0502020204030203" pitchFamily="34" charset="0"/>
                <a:cs typeface="Lato" panose="020F0502020204030203" pitchFamily="34" charset="0"/>
              </a:rPr>
              <a:t>. Ann. Rev. Bio. Chem. Eng</a:t>
            </a:r>
            <a:r>
              <a:rPr lang="en-US" sz="1200" dirty="0">
                <a:latin typeface="Lato" panose="020F0502020204030203" pitchFamily="34" charset="0"/>
                <a:ea typeface="Lato" panose="020F0502020204030203" pitchFamily="34" charset="0"/>
                <a:cs typeface="Lato" panose="020F0502020204030203" pitchFamily="34" charset="0"/>
              </a:rPr>
              <a:t>. </a:t>
            </a:r>
            <a:r>
              <a:rPr lang="en-US" sz="1200" b="0" i="0" u="sng" dirty="0">
                <a:solidFill>
                  <a:srgbClr val="FFFFFF"/>
                </a:solidFill>
                <a:effectLst/>
                <a:latin typeface="Lato" panose="020F0502020204030203" pitchFamily="34" charset="0"/>
                <a:ea typeface="Lato" panose="020F0502020204030203" pitchFamily="34" charset="0"/>
                <a:cs typeface="Lato" panose="020F0502020204030203" pitchFamily="34" charset="0"/>
                <a:hlinkClick r:id="rId2"/>
              </a:rPr>
              <a:t>https://doi.org/10.1146/annurev-chembioeng-101220-102232</a:t>
            </a:r>
            <a:endParaRPr lang="en-US" sz="1200" dirty="0">
              <a:latin typeface="Lato" panose="020F0502020204030203" pitchFamily="34" charset="0"/>
              <a:ea typeface="Lato" panose="020F0502020204030203" pitchFamily="34" charset="0"/>
              <a:cs typeface="Lato" panose="020F0502020204030203" pitchFamily="34" charset="0"/>
            </a:endParaRPr>
          </a:p>
        </p:txBody>
      </p:sp>
      <p:pic>
        <p:nvPicPr>
          <p:cNvPr id="1026" name="Picture 2" descr="https://lh6.googleusercontent.com/c0U0UeDS1-mv0j5giJG-H4deIFZU9YCjHM1a7UgZodUQA-WBt4x3t84K52H3KBDiQJs5HNtSOTVdQtYVRTLZ-QAWFgz1pPE3PSkd-Pmh3xAP4woNwTYEtubxLO0PUihpSfwgYDim">
            <a:extLst>
              <a:ext uri="{FF2B5EF4-FFF2-40B4-BE49-F238E27FC236}">
                <a16:creationId xmlns:a16="http://schemas.microsoft.com/office/drawing/2014/main" id="{F28BA3E9-B8ED-FC41-AC13-06FE1C0E15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9572" y="3208178"/>
            <a:ext cx="3469420" cy="244565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lh5.googleusercontent.com/O0TULFmQmINm84-ydd1RaaH5JYWR3ihF9lvSBQwESIWjuLrSdj_1zB9HyqPq6D6mZWlZS834c6mJXRtVz3jJZorSu0VrAdlkt6qMQM1Bjh-C4UJADDekup1_8Ou_dos-JoZ0H6Ma">
            <a:extLst>
              <a:ext uri="{FF2B5EF4-FFF2-40B4-BE49-F238E27FC236}">
                <a16:creationId xmlns:a16="http://schemas.microsoft.com/office/drawing/2014/main" id="{FA10308A-7703-B742-A583-736A9E16168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15228" y="2703256"/>
            <a:ext cx="4771572" cy="121498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lh5.googleusercontent.com/FadHDTSs6wWAalxQeD1NFtoFoiwUv7RMhGE751MUUqQF6T4W5kfpmYiTj1OCNx3hAELvSmTEczdA56CDCVIr3nLY44BEgKh742YgPMIwqEYFOQQbu6vF32rpjDrCJ0nxxrUMK4jO">
            <a:extLst>
              <a:ext uri="{FF2B5EF4-FFF2-40B4-BE49-F238E27FC236}">
                <a16:creationId xmlns:a16="http://schemas.microsoft.com/office/drawing/2014/main" id="{04AB7F07-4916-0145-BD75-6C4D3EADDF1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44886" y="3973499"/>
            <a:ext cx="2443182" cy="244318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DF970E57-5F5B-C641-B744-7A227978F724}"/>
              </a:ext>
            </a:extLst>
          </p:cNvPr>
          <p:cNvSpPr txBox="1"/>
          <p:nvPr/>
        </p:nvSpPr>
        <p:spPr>
          <a:xfrm>
            <a:off x="356260" y="3028208"/>
            <a:ext cx="436338" cy="369332"/>
          </a:xfrm>
          <a:prstGeom prst="rect">
            <a:avLst/>
          </a:prstGeom>
          <a:noFill/>
        </p:spPr>
        <p:txBody>
          <a:bodyPr wrap="none" rtlCol="0">
            <a:spAutoFit/>
          </a:bodyPr>
          <a:lstStyle/>
          <a:p>
            <a:r>
              <a:rPr lang="en-US" dirty="0">
                <a:latin typeface="Lato" panose="020F0502020204030203" pitchFamily="34" charset="0"/>
                <a:ea typeface="Lato" panose="020F0502020204030203" pitchFamily="34" charset="0"/>
                <a:cs typeface="Lato" panose="020F0502020204030203" pitchFamily="34" charset="0"/>
              </a:rPr>
              <a:t>(a)</a:t>
            </a:r>
          </a:p>
        </p:txBody>
      </p:sp>
      <p:sp>
        <p:nvSpPr>
          <p:cNvPr id="12" name="TextBox 11">
            <a:extLst>
              <a:ext uri="{FF2B5EF4-FFF2-40B4-BE49-F238E27FC236}">
                <a16:creationId xmlns:a16="http://schemas.microsoft.com/office/drawing/2014/main" id="{11A9A613-BDA1-1E4A-9323-2C28E306E3CC}"/>
              </a:ext>
            </a:extLst>
          </p:cNvPr>
          <p:cNvSpPr txBox="1"/>
          <p:nvPr/>
        </p:nvSpPr>
        <p:spPr>
          <a:xfrm>
            <a:off x="3664858" y="2621969"/>
            <a:ext cx="447558" cy="369332"/>
          </a:xfrm>
          <a:prstGeom prst="rect">
            <a:avLst/>
          </a:prstGeom>
          <a:noFill/>
        </p:spPr>
        <p:txBody>
          <a:bodyPr wrap="none" rtlCol="0">
            <a:spAutoFit/>
          </a:bodyPr>
          <a:lstStyle/>
          <a:p>
            <a:r>
              <a:rPr lang="en-US" dirty="0">
                <a:latin typeface="Lato" panose="020F0502020204030203" pitchFamily="34" charset="0"/>
                <a:ea typeface="Lato" panose="020F0502020204030203" pitchFamily="34" charset="0"/>
                <a:cs typeface="Lato" panose="020F0502020204030203" pitchFamily="34" charset="0"/>
              </a:rPr>
              <a:t>(b)</a:t>
            </a:r>
          </a:p>
        </p:txBody>
      </p:sp>
      <p:sp>
        <p:nvSpPr>
          <p:cNvPr id="13" name="TextBox 12">
            <a:extLst>
              <a:ext uri="{FF2B5EF4-FFF2-40B4-BE49-F238E27FC236}">
                <a16:creationId xmlns:a16="http://schemas.microsoft.com/office/drawing/2014/main" id="{FFD2D650-F972-1243-AD88-7955F7BBE485}"/>
              </a:ext>
            </a:extLst>
          </p:cNvPr>
          <p:cNvSpPr txBox="1"/>
          <p:nvPr/>
        </p:nvSpPr>
        <p:spPr>
          <a:xfrm>
            <a:off x="4576615" y="3973499"/>
            <a:ext cx="423514" cy="369332"/>
          </a:xfrm>
          <a:prstGeom prst="rect">
            <a:avLst/>
          </a:prstGeom>
          <a:noFill/>
        </p:spPr>
        <p:txBody>
          <a:bodyPr wrap="none" rtlCol="0">
            <a:spAutoFit/>
          </a:bodyPr>
          <a:lstStyle/>
          <a:p>
            <a:r>
              <a:rPr lang="en-US" dirty="0">
                <a:latin typeface="Lato" panose="020F0502020204030203" pitchFamily="34" charset="0"/>
                <a:ea typeface="Lato" panose="020F0502020204030203" pitchFamily="34" charset="0"/>
                <a:cs typeface="Lato" panose="020F0502020204030203" pitchFamily="34" charset="0"/>
              </a:rPr>
              <a:t>(c)</a:t>
            </a:r>
          </a:p>
        </p:txBody>
      </p:sp>
    </p:spTree>
    <p:extLst>
      <p:ext uri="{BB962C8B-B14F-4D97-AF65-F5344CB8AC3E}">
        <p14:creationId xmlns:p14="http://schemas.microsoft.com/office/powerpoint/2010/main" val="131869732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24169</TotalTime>
  <Words>2719</Words>
  <Application>Microsoft Macintosh PowerPoint</Application>
  <PresentationFormat>On-screen Show (4:3)</PresentationFormat>
  <Paragraphs>621</Paragraphs>
  <Slides>39</Slides>
  <Notes>11</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39</vt:i4>
      </vt:variant>
    </vt:vector>
  </HeadingPairs>
  <TitlesOfParts>
    <vt:vector size="51" baseType="lpstr">
      <vt:lpstr>Arial</vt:lpstr>
      <vt:lpstr>Avenir Next</vt:lpstr>
      <vt:lpstr>Calibri</vt:lpstr>
      <vt:lpstr>Cambria Math</vt:lpstr>
      <vt:lpstr>Courier New</vt:lpstr>
      <vt:lpstr>Helvetica Neue</vt:lpstr>
      <vt:lpstr>Helvetica Neue Light</vt:lpstr>
      <vt:lpstr>Helvetica Neue Medium</vt:lpstr>
      <vt:lpstr>Lato</vt:lpstr>
      <vt:lpstr>Lato Heavy</vt:lpstr>
      <vt:lpstr>Lato Light</vt:lpstr>
      <vt:lpstr>Office Theme</vt:lpstr>
      <vt:lpstr>Data Science Methods for  Clean Energy Research (DSMCER) &amp; Software Engineering for (SEMDS) Molecular Data Scientists</vt:lpstr>
      <vt:lpstr>What is this class about?</vt:lpstr>
      <vt:lpstr>Course website &amp; setup</vt:lpstr>
      <vt:lpstr>Code of Conduct</vt:lpstr>
      <vt:lpstr>Two quarters of courses in one!</vt:lpstr>
      <vt:lpstr>Two quarters of courses in one!</vt:lpstr>
      <vt:lpstr>About Evan</vt:lpstr>
      <vt:lpstr>About Dave Beck</vt:lpstr>
      <vt:lpstr>Molecular Data Science</vt:lpstr>
      <vt:lpstr>Teaching Assistants</vt:lpstr>
      <vt:lpstr>Data + science? </vt:lpstr>
      <vt:lpstr>OMG, so much data!</vt:lpstr>
      <vt:lpstr>Need time &amp; energy to compute</vt:lpstr>
      <vt:lpstr>Need memory to store data</vt:lpstr>
      <vt:lpstr>This cost can be prohibitive</vt:lpstr>
      <vt:lpstr>Computers then and now</vt:lpstr>
      <vt:lpstr>Big Data + Big Compute =</vt:lpstr>
      <vt:lpstr>Your skillset is critical!</vt:lpstr>
      <vt:lpstr>New paradigm of data-intensive  discovery and innovation</vt:lpstr>
      <vt:lpstr>Data management</vt:lpstr>
      <vt:lpstr>New paradigm of data-intensive  discovery and innovation</vt:lpstr>
      <vt:lpstr>Visualization</vt:lpstr>
      <vt:lpstr>New paradigm of data-intensive  discovery and innovation</vt:lpstr>
      <vt:lpstr>Machine learning</vt:lpstr>
      <vt:lpstr>Supervised ML helps us accelerate</vt:lpstr>
      <vt:lpstr>SML requires labeled data</vt:lpstr>
      <vt:lpstr>SML requires labeled data</vt:lpstr>
      <vt:lpstr>Unsupervised ML can help us interpret</vt:lpstr>
      <vt:lpstr>USML does not need labels</vt:lpstr>
      <vt:lpstr>Dataset 1: HCEPDB</vt:lpstr>
      <vt:lpstr>Dataset 2: High Throughput DES</vt:lpstr>
      <vt:lpstr>Dataset 3: Breast Cancer Cells</vt:lpstr>
      <vt:lpstr>New paradigm of data-intensive  discovery and innovation</vt:lpstr>
      <vt:lpstr>Software engineering</vt:lpstr>
      <vt:lpstr>Software engineering</vt:lpstr>
      <vt:lpstr>We are all in this for your learning!</vt:lpstr>
      <vt:lpstr>Meet each other!</vt:lpstr>
      <vt:lpstr>eScience to the rescue!</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David Beck</dc:creator>
  <cp:lastModifiedBy>Evan A Komp</cp:lastModifiedBy>
  <cp:revision>728</cp:revision>
  <cp:lastPrinted>2018-01-04T18:38:40Z</cp:lastPrinted>
  <dcterms:created xsi:type="dcterms:W3CDTF">2015-01-21T04:58:27Z</dcterms:created>
  <dcterms:modified xsi:type="dcterms:W3CDTF">2023-01-03T16:55:56Z</dcterms:modified>
</cp:coreProperties>
</file>